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625" r:id="rId2"/>
    <p:sldId id="630" r:id="rId3"/>
    <p:sldId id="698" r:id="rId4"/>
    <p:sldId id="1091" r:id="rId5"/>
    <p:sldId id="1096" r:id="rId6"/>
    <p:sldId id="1092" r:id="rId7"/>
    <p:sldId id="1102" r:id="rId8"/>
    <p:sldId id="1104" r:id="rId9"/>
    <p:sldId id="1106" r:id="rId10"/>
    <p:sldId id="1105" r:id="rId11"/>
    <p:sldId id="1107" r:id="rId12"/>
    <p:sldId id="1103" r:id="rId13"/>
    <p:sldId id="1093" r:id="rId14"/>
    <p:sldId id="1099" r:id="rId15"/>
    <p:sldId id="1128" r:id="rId16"/>
    <p:sldId id="1109" r:id="rId17"/>
    <p:sldId id="1110" r:id="rId18"/>
    <p:sldId id="1111" r:id="rId19"/>
    <p:sldId id="1112" r:id="rId20"/>
    <p:sldId id="1113" r:id="rId21"/>
    <p:sldId id="1114" r:id="rId22"/>
    <p:sldId id="1116" r:id="rId23"/>
    <p:sldId id="1117" r:id="rId24"/>
    <p:sldId id="1100" r:id="rId25"/>
    <p:sldId id="1129" r:id="rId26"/>
    <p:sldId id="1119" r:id="rId27"/>
    <p:sldId id="1118" r:id="rId28"/>
    <p:sldId id="1120" r:id="rId29"/>
    <p:sldId id="1121" r:id="rId30"/>
    <p:sldId id="1126" r:id="rId31"/>
    <p:sldId id="1127" r:id="rId32"/>
    <p:sldId id="1125" r:id="rId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宮本信彦" initials="宮本信彦" lastIdx="1" clrIdx="0">
    <p:extLst>
      <p:ext uri="{19B8F6BF-5375-455C-9EA6-DF929625EA0E}">
        <p15:presenceInfo xmlns:p15="http://schemas.microsoft.com/office/powerpoint/2012/main" userId="S::n-miyamoto@aist.go.jp::4d1bc24d-f5e5-48f7-ad13-d51f4a5a17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FA9862"/>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1" autoAdjust="0"/>
    <p:restoredTop sz="94918" autoAdjust="0"/>
  </p:normalViewPr>
  <p:slideViewPr>
    <p:cSldViewPr snapToObjects="1">
      <p:cViewPr varScale="1">
        <p:scale>
          <a:sx n="80" d="100"/>
          <a:sy n="80" d="100"/>
        </p:scale>
        <p:origin x="108" y="2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37" d="100"/>
          <a:sy n="37" d="100"/>
        </p:scale>
        <p:origin x="1779" y="42"/>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728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name="Corel DESIGNER" r:id="rId17" imgW="2743200" imgH="1536480" progId="Corel DESIGNER.Graphic.10">
                  <p:embed/>
                </p:oleObj>
              </mc:Choice>
              <mc:Fallback>
                <p:oleObj name="Corel DESIGNER" r:id="rId17" imgW="2743200" imgH="1536480" progId="Corel DESIGNER.Graphic.10">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rp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SLAM</a:t>
            </a:r>
            <a:r>
              <a:rPr lang="ja-JP" altLang="en-US" b="1" dirty="0"/>
              <a:t>実習</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LiDAR</a:t>
            </a:r>
            <a:r>
              <a:rPr lang="ja-JP" altLang="en-US" sz="2800" dirty="0"/>
              <a:t>を</a:t>
            </a:r>
            <a:r>
              <a:rPr lang="en-US" altLang="ja-JP" sz="2800" dirty="0"/>
              <a:t>Raspberry Pi</a:t>
            </a:r>
            <a:r>
              <a:rPr lang="ja-JP" altLang="en-US" sz="2800" dirty="0"/>
              <a:t>マウスの上部分に載せる</a:t>
            </a:r>
            <a:endParaRPr lang="en-US" altLang="ja-JP" sz="2800" dirty="0"/>
          </a:p>
          <a:p>
            <a:r>
              <a:rPr lang="en-US" altLang="ja-JP" sz="2800" dirty="0"/>
              <a:t>LiDAR</a:t>
            </a:r>
            <a:r>
              <a:rPr lang="ja-JP" altLang="en-US" sz="2800" dirty="0"/>
              <a:t>と</a:t>
            </a:r>
            <a:r>
              <a:rPr lang="en-US" altLang="ja-JP" sz="2800" dirty="0" err="1"/>
              <a:t>RaspberryPi</a:t>
            </a:r>
            <a:r>
              <a:rPr lang="ja-JP" altLang="en-US" sz="2800" dirty="0"/>
              <a:t>マウスをビスで固定する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23" name="図 22">
            <a:extLst>
              <a:ext uri="{FF2B5EF4-FFF2-40B4-BE49-F238E27FC236}">
                <a16:creationId xmlns:a16="http://schemas.microsoft.com/office/drawing/2014/main" id="{5973F84C-25EF-475F-85ED-C1778B1408AC}"/>
              </a:ext>
            </a:extLst>
          </p:cNvPr>
          <p:cNvPicPr>
            <a:picLocks noChangeAspect="1"/>
          </p:cNvPicPr>
          <p:nvPr/>
        </p:nvPicPr>
        <p:blipFill>
          <a:blip r:embed="rId2"/>
          <a:stretch>
            <a:fillRect/>
          </a:stretch>
        </p:blipFill>
        <p:spPr>
          <a:xfrm>
            <a:off x="667737" y="2281861"/>
            <a:ext cx="3447619" cy="4238095"/>
          </a:xfrm>
          <a:prstGeom prst="rect">
            <a:avLst/>
          </a:prstGeom>
        </p:spPr>
      </p:pic>
      <p:sp>
        <p:nvSpPr>
          <p:cNvPr id="19" name="楕円 18">
            <a:extLst>
              <a:ext uri="{FF2B5EF4-FFF2-40B4-BE49-F238E27FC236}">
                <a16:creationId xmlns:a16="http://schemas.microsoft.com/office/drawing/2014/main" id="{4871873B-3CBC-4546-9D21-4E2D5814D949}"/>
              </a:ext>
            </a:extLst>
          </p:cNvPr>
          <p:cNvSpPr/>
          <p:nvPr/>
        </p:nvSpPr>
        <p:spPr>
          <a:xfrm>
            <a:off x="724072" y="4457946"/>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B5E66C2-208C-461A-99E5-77A9A2E7AC82}"/>
              </a:ext>
            </a:extLst>
          </p:cNvPr>
          <p:cNvPicPr>
            <a:picLocks noChangeAspect="1"/>
          </p:cNvPicPr>
          <p:nvPr/>
        </p:nvPicPr>
        <p:blipFill>
          <a:blip r:embed="rId3"/>
          <a:stretch>
            <a:fillRect/>
          </a:stretch>
        </p:blipFill>
        <p:spPr>
          <a:xfrm>
            <a:off x="5027317" y="2358411"/>
            <a:ext cx="2697138" cy="2022854"/>
          </a:xfrm>
          <a:prstGeom prst="rect">
            <a:avLst/>
          </a:prstGeom>
        </p:spPr>
      </p:pic>
      <p:sp>
        <p:nvSpPr>
          <p:cNvPr id="20" name="楕円 19">
            <a:extLst>
              <a:ext uri="{FF2B5EF4-FFF2-40B4-BE49-F238E27FC236}">
                <a16:creationId xmlns:a16="http://schemas.microsoft.com/office/drawing/2014/main" id="{A040E8B3-7628-4A8D-885A-305E32CBAB51}"/>
              </a:ext>
            </a:extLst>
          </p:cNvPr>
          <p:cNvSpPr/>
          <p:nvPr/>
        </p:nvSpPr>
        <p:spPr>
          <a:xfrm>
            <a:off x="5157065" y="2564039"/>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037FB34-81FB-4925-99B3-137966E2D142}"/>
              </a:ext>
            </a:extLst>
          </p:cNvPr>
          <p:cNvSpPr/>
          <p:nvPr/>
        </p:nvSpPr>
        <p:spPr>
          <a:xfrm>
            <a:off x="7092280" y="2588950"/>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23ABE8BD-8A55-4602-AAF7-4DD6BB2B6148}"/>
              </a:ext>
            </a:extLst>
          </p:cNvPr>
          <p:cNvPicPr>
            <a:picLocks noChangeAspect="1"/>
          </p:cNvPicPr>
          <p:nvPr/>
        </p:nvPicPr>
        <p:blipFill>
          <a:blip r:embed="rId4"/>
          <a:stretch>
            <a:fillRect/>
          </a:stretch>
        </p:blipFill>
        <p:spPr>
          <a:xfrm>
            <a:off x="5027317" y="4543670"/>
            <a:ext cx="2697138" cy="2072721"/>
          </a:xfrm>
          <a:prstGeom prst="rect">
            <a:avLst/>
          </a:prstGeom>
        </p:spPr>
      </p:pic>
      <p:sp>
        <p:nvSpPr>
          <p:cNvPr id="22" name="楕円 21">
            <a:extLst>
              <a:ext uri="{FF2B5EF4-FFF2-40B4-BE49-F238E27FC236}">
                <a16:creationId xmlns:a16="http://schemas.microsoft.com/office/drawing/2014/main" id="{93CE9484-8353-4DC9-A2A2-9667F41844FC}"/>
              </a:ext>
            </a:extLst>
          </p:cNvPr>
          <p:cNvSpPr/>
          <p:nvPr/>
        </p:nvSpPr>
        <p:spPr>
          <a:xfrm>
            <a:off x="5404592" y="5606378"/>
            <a:ext cx="697578"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216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の</a:t>
            </a:r>
            <a:r>
              <a:rPr lang="en-US" altLang="ja-JP" sz="2800" dirty="0"/>
              <a:t>USB</a:t>
            </a:r>
            <a:r>
              <a:rPr lang="ja-JP" altLang="en-US" sz="2800" dirty="0"/>
              <a:t>ポートに接続する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6" name="図 5">
            <a:extLst>
              <a:ext uri="{FF2B5EF4-FFF2-40B4-BE49-F238E27FC236}">
                <a16:creationId xmlns:a16="http://schemas.microsoft.com/office/drawing/2014/main" id="{4B5A548A-00F9-404E-A2EE-EE4DAB864F05}"/>
              </a:ext>
            </a:extLst>
          </p:cNvPr>
          <p:cNvPicPr>
            <a:picLocks noChangeAspect="1"/>
          </p:cNvPicPr>
          <p:nvPr/>
        </p:nvPicPr>
        <p:blipFill>
          <a:blip r:embed="rId2"/>
          <a:stretch>
            <a:fillRect/>
          </a:stretch>
        </p:blipFill>
        <p:spPr>
          <a:xfrm>
            <a:off x="5067055" y="1803862"/>
            <a:ext cx="3878212" cy="2801310"/>
          </a:xfrm>
          <a:prstGeom prst="rect">
            <a:avLst/>
          </a:prstGeom>
        </p:spPr>
      </p:pic>
      <p:pic>
        <p:nvPicPr>
          <p:cNvPr id="7" name="図 6">
            <a:extLst>
              <a:ext uri="{FF2B5EF4-FFF2-40B4-BE49-F238E27FC236}">
                <a16:creationId xmlns:a16="http://schemas.microsoft.com/office/drawing/2014/main" id="{B2301ADE-CAF4-485E-B7DB-8BF846FFDA6F}"/>
              </a:ext>
            </a:extLst>
          </p:cNvPr>
          <p:cNvPicPr>
            <a:picLocks noChangeAspect="1"/>
          </p:cNvPicPr>
          <p:nvPr/>
        </p:nvPicPr>
        <p:blipFill>
          <a:blip r:embed="rId3"/>
          <a:stretch>
            <a:fillRect/>
          </a:stretch>
        </p:blipFill>
        <p:spPr>
          <a:xfrm>
            <a:off x="1538078" y="2014714"/>
            <a:ext cx="2523809" cy="2828571"/>
          </a:xfrm>
          <a:prstGeom prst="rect">
            <a:avLst/>
          </a:prstGeom>
        </p:spPr>
      </p:pic>
      <p:sp>
        <p:nvSpPr>
          <p:cNvPr id="17" name="楕円 16">
            <a:extLst>
              <a:ext uri="{FF2B5EF4-FFF2-40B4-BE49-F238E27FC236}">
                <a16:creationId xmlns:a16="http://schemas.microsoft.com/office/drawing/2014/main" id="{F0DA2C95-4FB5-4D0D-9D21-E25992A48A8C}"/>
              </a:ext>
            </a:extLst>
          </p:cNvPr>
          <p:cNvSpPr/>
          <p:nvPr/>
        </p:nvSpPr>
        <p:spPr>
          <a:xfrm>
            <a:off x="1421650" y="3834045"/>
            <a:ext cx="900100" cy="630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87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1" y="1569049"/>
            <a:ext cx="3825425" cy="5097622"/>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5445638"/>
          </a:xfrm>
        </p:spPr>
        <p:txBody>
          <a:bodyPr/>
          <a:lstStyle/>
          <a:p>
            <a:r>
              <a:rPr lang="ja-JP" altLang="en-US" sz="2400" dirty="0"/>
              <a:t>外したパーツを戻せば完成</a:t>
            </a:r>
            <a:endParaRPr lang="en-US" altLang="ja-JP" sz="2400" dirty="0"/>
          </a:p>
          <a:p>
            <a:r>
              <a:rPr lang="en-US" altLang="ja-JP" sz="2000" dirty="0"/>
              <a:t>※</a:t>
            </a:r>
            <a:r>
              <a:rPr lang="ja-JP" altLang="en-US" sz="2000" dirty="0"/>
              <a:t>危ないので</a:t>
            </a:r>
            <a:r>
              <a:rPr lang="en-US" altLang="ja-JP" sz="2000" dirty="0"/>
              <a:t>LiDAR</a:t>
            </a:r>
            <a:r>
              <a:rPr lang="ja-JP" altLang="en-US" sz="2000" dirty="0"/>
              <a:t>の土台部分を持たないようにしてください。</a:t>
            </a:r>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r>
              <a:rPr lang="en-US" altLang="ja-JP" sz="2000" dirty="0"/>
              <a:t>LiDAR</a:t>
            </a:r>
            <a:r>
              <a:rPr lang="ja-JP" altLang="en-US" sz="2000" dirty="0"/>
              <a:t>の取り付け作業が完了したら、</a:t>
            </a:r>
            <a:r>
              <a:rPr lang="en-US" altLang="ja-JP" sz="2000" dirty="0" err="1"/>
              <a:t>RaspberryPi</a:t>
            </a:r>
            <a:r>
              <a:rPr lang="ja-JP" altLang="en-US" sz="2000" dirty="0"/>
              <a:t>の電源スイッチをオンにしてアクセスポイントに接続してください。</a:t>
            </a:r>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AD518F06-C085-477A-B8F2-329CD779AC4A}"/>
              </a:ext>
            </a:extLst>
          </p:cNvPr>
          <p:cNvPicPr>
            <a:picLocks noChangeAspect="1"/>
          </p:cNvPicPr>
          <p:nvPr/>
        </p:nvPicPr>
        <p:blipFill>
          <a:blip r:embed="rId3"/>
          <a:stretch>
            <a:fillRect/>
          </a:stretch>
        </p:blipFill>
        <p:spPr>
          <a:xfrm>
            <a:off x="4436696" y="2225358"/>
            <a:ext cx="3420670" cy="3127665"/>
          </a:xfrm>
          <a:prstGeom prst="rect">
            <a:avLst/>
          </a:prstGeom>
        </p:spPr>
      </p:pic>
      <p:sp>
        <p:nvSpPr>
          <p:cNvPr id="11" name="楕円 10">
            <a:extLst>
              <a:ext uri="{FF2B5EF4-FFF2-40B4-BE49-F238E27FC236}">
                <a16:creationId xmlns:a16="http://schemas.microsoft.com/office/drawing/2014/main" id="{83907CE9-258A-4F3C-94A7-92DB1F0BA45B}"/>
              </a:ext>
            </a:extLst>
          </p:cNvPr>
          <p:cNvSpPr/>
          <p:nvPr/>
        </p:nvSpPr>
        <p:spPr>
          <a:xfrm>
            <a:off x="4289556" y="2094809"/>
            <a:ext cx="3518851" cy="1890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06381094-DA19-40FC-9B7E-F9744167E09E}"/>
              </a:ext>
            </a:extLst>
          </p:cNvPr>
          <p:cNvSpPr/>
          <p:nvPr/>
        </p:nvSpPr>
        <p:spPr>
          <a:xfrm>
            <a:off x="4179301" y="4475741"/>
            <a:ext cx="3935459"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この部分を持って運ばないようにする。</a:t>
            </a:r>
          </a:p>
        </p:txBody>
      </p:sp>
    </p:spTree>
    <p:extLst>
      <p:ext uri="{BB962C8B-B14F-4D97-AF65-F5344CB8AC3E}">
        <p14:creationId xmlns:p14="http://schemas.microsoft.com/office/powerpoint/2010/main" val="144083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13</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80" y="4634596"/>
            <a:ext cx="3829795" cy="1907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82" name="Picture 10">
            <a:extLst>
              <a:ext uri="{FF2B5EF4-FFF2-40B4-BE49-F238E27FC236}">
                <a16:creationId xmlns:a16="http://schemas.microsoft.com/office/drawing/2014/main" id="{E2993B68-3D44-4902-AEB4-EE1B52FA1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880" y="2393885"/>
            <a:ext cx="3829796" cy="1994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187323" y="283575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15897" y="454594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を移動させ、環境を</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で計測し、地図を作成する。</a:t>
            </a:r>
            <a:endParaRPr kumimoji="1" lang="en-US" altLang="ja-JP" sz="18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6732239" y="216886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2FD8268-3605-4E01-96FA-C116C1F90A06}"/>
              </a:ext>
            </a:extLst>
          </p:cNvPr>
          <p:cNvSpPr/>
          <p:nvPr/>
        </p:nvSpPr>
        <p:spPr>
          <a:xfrm>
            <a:off x="6766951" y="441911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357478" y="3376034"/>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74380" y="5119754"/>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経路生成と移動を行うコンポーネントを新たに起動し、地図内に適当な目的位置を指定、現在の場所から、目的位置までの経路を生成、移動ロボットを移動させる。</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512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地図作成実習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14</a:t>
            </a:fld>
            <a:endParaRPr lang="en-US" altLang="ja-JP"/>
          </a:p>
        </p:txBody>
      </p:sp>
    </p:spTree>
    <p:extLst>
      <p:ext uri="{BB962C8B-B14F-4D97-AF65-F5344CB8AC3E}">
        <p14:creationId xmlns:p14="http://schemas.microsoft.com/office/powerpoint/2010/main" val="3758160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a:solidFill>
                  <a:srgbClr val="5F5F5F"/>
                </a:solidFill>
              </a:rPr>
              <a:t>作業内容</a:t>
            </a:r>
            <a:endParaRPr lang="en-US" altLang="ja-JP" kern="0" dirty="0">
              <a:solidFill>
                <a:srgbClr val="5F5F5F"/>
              </a:solidFill>
            </a:endParaRPr>
          </a:p>
        </p:txBody>
      </p:sp>
      <p:sp>
        <p:nvSpPr>
          <p:cNvPr id="5" name="コンテンツ プレースホルダー 4">
            <a:extLst>
              <a:ext uri="{FF2B5EF4-FFF2-40B4-BE49-F238E27FC236}">
                <a16:creationId xmlns:a16="http://schemas.microsoft.com/office/drawing/2014/main" id="{D0A16B56-0E37-41FB-B4E5-78B6FD887D63}"/>
              </a:ext>
            </a:extLst>
          </p:cNvPr>
          <p:cNvSpPr>
            <a:spLocks noGrp="1"/>
          </p:cNvSpPr>
          <p:nvPr>
            <p:ph idx="1"/>
          </p:nvPr>
        </p:nvSpPr>
        <p:spPr/>
        <p:txBody>
          <a:bodyPr/>
          <a:lstStyle/>
          <a:p>
            <a:endParaRPr kumimoji="1" lang="ja-JP" altLang="en-US"/>
          </a:p>
        </p:txBody>
      </p:sp>
      <p:pic>
        <p:nvPicPr>
          <p:cNvPr id="9" name="mapper">
            <a:hlinkClick r:id="" action="ppaction://media"/>
            <a:extLst>
              <a:ext uri="{FF2B5EF4-FFF2-40B4-BE49-F238E27FC236}">
                <a16:creationId xmlns:a16="http://schemas.microsoft.com/office/drawing/2014/main" id="{0C7CAE15-3ADD-49F4-8ABE-2D578FD1E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45" y="1267923"/>
            <a:ext cx="9144000" cy="5143500"/>
          </a:xfrm>
          <a:prstGeom prst="rect">
            <a:avLst/>
          </a:prstGeom>
        </p:spPr>
      </p:pic>
    </p:spTree>
    <p:extLst>
      <p:ext uri="{BB962C8B-B14F-4D97-AF65-F5344CB8AC3E}">
        <p14:creationId xmlns:p14="http://schemas.microsoft.com/office/powerpoint/2010/main" val="15051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6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351703"/>
          </a:xfrm>
        </p:spPr>
        <p:txBody>
          <a:bodyPr/>
          <a:lstStyle/>
          <a:p>
            <a:r>
              <a:rPr lang="en-US" altLang="ja-JP" sz="2800" dirty="0" err="1"/>
              <a:t>NavigationManager</a:t>
            </a:r>
            <a:r>
              <a:rPr lang="ja-JP" altLang="en-US" sz="2800" dirty="0"/>
              <a:t>の起動</a:t>
            </a:r>
            <a:endParaRPr lang="en-US" altLang="ja-JP" sz="2800" dirty="0"/>
          </a:p>
          <a:p>
            <a:pPr lvl="1"/>
            <a:r>
              <a:rPr lang="en-US" altLang="ja-JP" sz="2400" dirty="0"/>
              <a:t>RTM_Tutorial.zip</a:t>
            </a:r>
            <a:r>
              <a:rPr lang="ja-JP" altLang="en-US" sz="2400" dirty="0"/>
              <a:t>を展開したフォルダ内の</a:t>
            </a:r>
            <a:r>
              <a:rPr lang="en-US" altLang="ja-JP" sz="2400" b="1" dirty="0">
                <a:solidFill>
                  <a:srgbClr val="FF0000"/>
                </a:solidFill>
              </a:rPr>
              <a:t>Navigation</a:t>
            </a:r>
            <a:r>
              <a:rPr lang="ja-JP" altLang="en-US" sz="2400" dirty="0"/>
              <a:t>フォルダ</a:t>
            </a:r>
            <a:endParaRPr lang="en-US" altLang="ja-JP" sz="24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NavigationManager.bat(Windows)</a:t>
            </a:r>
          </a:p>
          <a:p>
            <a:pPr lvl="2"/>
            <a:r>
              <a:rPr lang="en-US" altLang="ja-JP" sz="2000" dirty="0"/>
              <a:t>NavigationManager.sh(Ubuntu)</a:t>
            </a:r>
          </a:p>
          <a:p>
            <a:pPr lvl="1"/>
            <a:r>
              <a:rPr lang="ja-JP" altLang="en-US" sz="2400" dirty="0"/>
              <a:t>以下の</a:t>
            </a:r>
            <a:r>
              <a:rPr lang="en-US" altLang="ja-JP" sz="2400" dirty="0"/>
              <a:t>GUI</a:t>
            </a:r>
            <a:r>
              <a:rPr lang="ja-JP" altLang="en-US" sz="2400" dirty="0"/>
              <a:t>が起動する。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1F6ECD3A-D32F-48C2-A130-095661296D67}"/>
              </a:ext>
            </a:extLst>
          </p:cNvPr>
          <p:cNvPicPr>
            <a:picLocks noChangeAspect="1"/>
          </p:cNvPicPr>
          <p:nvPr/>
        </p:nvPicPr>
        <p:blipFill>
          <a:blip r:embed="rId2"/>
          <a:stretch>
            <a:fillRect/>
          </a:stretch>
        </p:blipFill>
        <p:spPr>
          <a:xfrm>
            <a:off x="2753435" y="4104075"/>
            <a:ext cx="3573760" cy="2696233"/>
          </a:xfrm>
          <a:prstGeom prst="rect">
            <a:avLst/>
          </a:prstGeom>
        </p:spPr>
      </p:pic>
    </p:spTree>
    <p:extLst>
      <p:ext uri="{BB962C8B-B14F-4D97-AF65-F5344CB8AC3E}">
        <p14:creationId xmlns:p14="http://schemas.microsoft.com/office/powerpoint/2010/main" val="104222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223721"/>
            <a:ext cx="8686800" cy="5351703"/>
          </a:xfrm>
        </p:spPr>
        <p:txBody>
          <a:bodyPr/>
          <a:lstStyle/>
          <a:p>
            <a:r>
              <a:rPr lang="en-US" altLang="ja-JP" sz="2800" dirty="0"/>
              <a:t>Mapper</a:t>
            </a:r>
            <a:r>
              <a:rPr lang="ja-JP" altLang="en-US" sz="2800" dirty="0"/>
              <a:t>システムの起動</a:t>
            </a:r>
            <a:endParaRPr lang="en-US" altLang="ja-JP" sz="2800" dirty="0"/>
          </a:p>
          <a:p>
            <a:pPr lvl="1"/>
            <a:r>
              <a:rPr kumimoji="1" lang="en-US" altLang="ja-JP" sz="2400" dirty="0"/>
              <a:t>WEB</a:t>
            </a:r>
            <a:r>
              <a:rPr kumimoji="1" lang="ja-JP" altLang="en-US" sz="2400" dirty="0"/>
              <a:t>ブラウザで</a:t>
            </a:r>
            <a:r>
              <a:rPr kumimoji="1" lang="en-US" altLang="ja-JP" sz="2400" dirty="0"/>
              <a:t>Mapper</a:t>
            </a:r>
            <a:r>
              <a:rPr kumimoji="1"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2000" dirty="0"/>
              <a:t>Mapper_MRPT0</a:t>
            </a:r>
          </a:p>
          <a:p>
            <a:pPr lvl="2"/>
            <a:r>
              <a:rPr lang="en-US" altLang="ja-JP" sz="2000" dirty="0"/>
              <a:t>RaspberryPiMouseRTC0</a:t>
            </a:r>
          </a:p>
          <a:p>
            <a:pPr lvl="2"/>
            <a:r>
              <a:rPr lang="en-US" altLang="ja-JP" sz="2000" dirty="0"/>
              <a:t>RPLiderRTC0</a:t>
            </a:r>
          </a:p>
          <a:p>
            <a:pPr lvl="2"/>
            <a:r>
              <a:rPr lang="en-US" altLang="ja-JP" sz="20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CF4D73DA-392D-4CC5-A8D0-4ABDF7D266BF}"/>
              </a:ext>
            </a:extLst>
          </p:cNvPr>
          <p:cNvPicPr>
            <a:picLocks noChangeAspect="1"/>
          </p:cNvPicPr>
          <p:nvPr/>
        </p:nvPicPr>
        <p:blipFill>
          <a:blip r:embed="rId2"/>
          <a:stretch>
            <a:fillRect/>
          </a:stretch>
        </p:blipFill>
        <p:spPr>
          <a:xfrm>
            <a:off x="1871701" y="2088909"/>
            <a:ext cx="3960440" cy="2144247"/>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2096725" y="2573905"/>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F34AB3-4FCE-426C-8B76-17A6F45C9A74}"/>
              </a:ext>
            </a:extLst>
          </p:cNvPr>
          <p:cNvPicPr>
            <a:picLocks noChangeAspect="1"/>
          </p:cNvPicPr>
          <p:nvPr/>
        </p:nvPicPr>
        <p:blipFill>
          <a:blip r:embed="rId3"/>
          <a:stretch>
            <a:fillRect/>
          </a:stretch>
        </p:blipFill>
        <p:spPr>
          <a:xfrm>
            <a:off x="6417205" y="4906638"/>
            <a:ext cx="2171888" cy="1920406"/>
          </a:xfrm>
          <a:prstGeom prst="rect">
            <a:avLst/>
          </a:prstGeom>
        </p:spPr>
      </p:pic>
    </p:spTree>
    <p:extLst>
      <p:ext uri="{BB962C8B-B14F-4D97-AF65-F5344CB8AC3E}">
        <p14:creationId xmlns:p14="http://schemas.microsoft.com/office/powerpoint/2010/main" val="1491469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a:t>Mapper</a:t>
            </a:r>
            <a:r>
              <a:rPr lang="ja-JP" altLang="en-US" sz="2800" dirty="0"/>
              <a:t>システムの起動</a:t>
            </a:r>
            <a:endParaRPr lang="en-US" altLang="ja-JP" sz="2800" dirty="0"/>
          </a:p>
          <a:p>
            <a:pPr lvl="1"/>
            <a:r>
              <a:rPr lang="en-US" altLang="ja-JP" sz="2400" dirty="0"/>
              <a:t>RTC</a:t>
            </a:r>
            <a:r>
              <a:rPr lang="ja-JP" altLang="en-US" sz="2400" dirty="0"/>
              <a:t>の</a:t>
            </a:r>
            <a:r>
              <a:rPr lang="ja-JP" altLang="en-US" sz="2400"/>
              <a:t>起動を確認したら</a:t>
            </a:r>
            <a:r>
              <a:rPr lang="ja-JP" altLang="en-US" sz="2400" dirty="0"/>
              <a:t>「</a:t>
            </a:r>
            <a:r>
              <a:rPr lang="en-US" altLang="ja-JP" sz="2400" dirty="0"/>
              <a:t>Back to the top page.</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lvl="1"/>
            <a:r>
              <a:rPr lang="ja-JP" altLang="en-US" sz="2400" dirty="0"/>
              <a:t>ポートの接続</a:t>
            </a:r>
          </a:p>
          <a:p>
            <a:pPr lvl="2"/>
            <a:r>
              <a:rPr lang="en-US" altLang="ja-JP" sz="2000" dirty="0"/>
              <a:t>WEB</a:t>
            </a:r>
            <a:r>
              <a:rPr lang="ja-JP" altLang="en-US" sz="2000" dirty="0"/>
              <a:t>ブラウザから</a:t>
            </a:r>
            <a:r>
              <a:rPr lang="en-US" altLang="ja-JP" sz="2000" dirty="0"/>
              <a:t>Mapper</a:t>
            </a:r>
            <a:r>
              <a:rPr lang="ja-JP" altLang="en-US" sz="2000" dirty="0"/>
              <a:t>の</a:t>
            </a:r>
            <a:r>
              <a:rPr lang="en-US" altLang="ja-JP" sz="2000" dirty="0">
                <a:solidFill>
                  <a:srgbClr val="FF0000"/>
                </a:solidFill>
              </a:rPr>
              <a:t>Connect</a:t>
            </a:r>
            <a:r>
              <a:rPr lang="ja-JP" altLang="en-US" sz="2000" dirty="0"/>
              <a:t>ボタンを押す。</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3DCB1993-456B-48DC-8BB8-390F79DA077A}"/>
              </a:ext>
            </a:extLst>
          </p:cNvPr>
          <p:cNvPicPr>
            <a:picLocks noChangeAspect="1"/>
          </p:cNvPicPr>
          <p:nvPr/>
        </p:nvPicPr>
        <p:blipFill>
          <a:blip r:embed="rId2"/>
          <a:stretch>
            <a:fillRect/>
          </a:stretch>
        </p:blipFill>
        <p:spPr>
          <a:xfrm>
            <a:off x="1875965" y="2242559"/>
            <a:ext cx="1990718" cy="1650706"/>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1916705" y="3609020"/>
            <a:ext cx="130514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F320EA6-16E2-4BCE-9068-3D8347FCA0FD}"/>
              </a:ext>
            </a:extLst>
          </p:cNvPr>
          <p:cNvPicPr>
            <a:picLocks noChangeAspect="1"/>
          </p:cNvPicPr>
          <p:nvPr/>
        </p:nvPicPr>
        <p:blipFill>
          <a:blip r:embed="rId3"/>
          <a:stretch>
            <a:fillRect/>
          </a:stretch>
        </p:blipFill>
        <p:spPr>
          <a:xfrm>
            <a:off x="2051720" y="4700133"/>
            <a:ext cx="3960440" cy="2144247"/>
          </a:xfrm>
          <a:prstGeom prst="rect">
            <a:avLst/>
          </a:prstGeom>
        </p:spPr>
      </p:pic>
      <p:sp>
        <p:nvSpPr>
          <p:cNvPr id="9" name="正方形/長方形 8">
            <a:extLst>
              <a:ext uri="{FF2B5EF4-FFF2-40B4-BE49-F238E27FC236}">
                <a16:creationId xmlns:a16="http://schemas.microsoft.com/office/drawing/2014/main" id="{0D53D1F7-5C5B-4485-A24D-7377B3CF682C}"/>
              </a:ext>
            </a:extLst>
          </p:cNvPr>
          <p:cNvSpPr/>
          <p:nvPr/>
        </p:nvSpPr>
        <p:spPr>
          <a:xfrm>
            <a:off x="2577365" y="5174745"/>
            <a:ext cx="374456"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20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err="1"/>
              <a:t>NavigationManager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pic>
        <p:nvPicPr>
          <p:cNvPr id="5" name="図 4">
            <a:extLst>
              <a:ext uri="{FF2B5EF4-FFF2-40B4-BE49-F238E27FC236}">
                <a16:creationId xmlns:a16="http://schemas.microsoft.com/office/drawing/2014/main" id="{982FD32C-601D-482D-B576-4A4C5A12268B}"/>
              </a:ext>
            </a:extLst>
          </p:cNvPr>
          <p:cNvPicPr>
            <a:picLocks noChangeAspect="1"/>
          </p:cNvPicPr>
          <p:nvPr/>
        </p:nvPicPr>
        <p:blipFill>
          <a:blip r:embed="rId2"/>
          <a:stretch>
            <a:fillRect/>
          </a:stretch>
        </p:blipFill>
        <p:spPr>
          <a:xfrm>
            <a:off x="1081595" y="1769008"/>
            <a:ext cx="6124112" cy="3332893"/>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1634929625"/>
              </p:ext>
            </p:extLst>
          </p:nvPr>
        </p:nvGraphicFramePr>
        <p:xfrm>
          <a:off x="205136" y="4980733"/>
          <a:ext cx="8733728" cy="18542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370840">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ＭＳ Ｐゴシック" panose="020B0600070205080204" pitchFamily="50" charset="-128"/>
                          <a:ea typeface="ＭＳ Ｐゴシック" panose="020B0600070205080204" pitchFamily="50" charset="-128"/>
                        </a:rPr>
                        <a:t>mapperService</a:t>
                      </a:r>
                      <a:endParaRPr lang="en-US" sz="1600" dirty="0">
                        <a:effectLst/>
                        <a:latin typeface="ＭＳ Ｐゴシック" panose="020B0600070205080204" pitchFamily="50" charset="-128"/>
                        <a:ea typeface="ＭＳ Ｐゴシック" panose="020B0600070205080204" pitchFamily="50" charset="-128"/>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Mapper_MRPT0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gridMapper</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370840">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currentPose</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Mapper_MRPT0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estimatedPose</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ＭＳ Ｐゴシック" panose="020B0600070205080204" pitchFamily="50" charset="-128"/>
                          <a:ea typeface="ＭＳ Ｐゴシック" panose="020B0600070205080204" pitchFamily="50" charset="-128"/>
                        </a:rPr>
                        <a:t>targetVelocity</a:t>
                      </a:r>
                      <a:endParaRPr lang="en-US" sz="1600" dirty="0">
                        <a:effectLst/>
                        <a:latin typeface="ＭＳ Ｐゴシック" panose="020B0600070205080204" pitchFamily="50" charset="-128"/>
                        <a:ea typeface="ＭＳ Ｐゴシック" panose="020B0600070205080204" pitchFamily="50" charset="-128"/>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RaspberryPiMouseRTC0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target_velocity_in</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bl>
          </a:graphicData>
        </a:graphic>
      </p:graphicFrame>
      <p:sp>
        <p:nvSpPr>
          <p:cNvPr id="12" name="正方形/長方形 11">
            <a:extLst>
              <a:ext uri="{FF2B5EF4-FFF2-40B4-BE49-F238E27FC236}">
                <a16:creationId xmlns:a16="http://schemas.microsoft.com/office/drawing/2014/main" id="{94164610-9371-42BD-B348-EA1A8BD6CF25}"/>
              </a:ext>
            </a:extLst>
          </p:cNvPr>
          <p:cNvSpPr/>
          <p:nvPr/>
        </p:nvSpPr>
        <p:spPr>
          <a:xfrm>
            <a:off x="1420735" y="2529961"/>
            <a:ext cx="103511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0EFBD1-904F-439A-8715-F345DF79847E}"/>
              </a:ext>
            </a:extLst>
          </p:cNvPr>
          <p:cNvSpPr/>
          <p:nvPr/>
        </p:nvSpPr>
        <p:spPr>
          <a:xfrm>
            <a:off x="1441635" y="2876164"/>
            <a:ext cx="880116" cy="127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D385C91-8E87-446B-B65F-602964C985D0}"/>
              </a:ext>
            </a:extLst>
          </p:cNvPr>
          <p:cNvSpPr/>
          <p:nvPr/>
        </p:nvSpPr>
        <p:spPr>
          <a:xfrm>
            <a:off x="1426368" y="271184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52C0C2-64F7-4DB3-9F13-41A2F79B8EE8}"/>
              </a:ext>
            </a:extLst>
          </p:cNvPr>
          <p:cNvSpPr/>
          <p:nvPr/>
        </p:nvSpPr>
        <p:spPr>
          <a:xfrm>
            <a:off x="1421650" y="3460054"/>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513301-39F0-4B6A-BA41-A4A13978FEA2}"/>
              </a:ext>
            </a:extLst>
          </p:cNvPr>
          <p:cNvCxnSpPr>
            <a:cxnSpLocks/>
            <a:stCxn id="16" idx="3"/>
          </p:cNvCxnSpPr>
          <p:nvPr/>
        </p:nvCxnSpPr>
        <p:spPr>
          <a:xfrm>
            <a:off x="2771801" y="3530287"/>
            <a:ext cx="2926239" cy="8867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0F3109D-036C-4A13-A195-6E62BB6C4DEB}"/>
              </a:ext>
            </a:extLst>
          </p:cNvPr>
          <p:cNvCxnSpPr>
            <a:cxnSpLocks/>
          </p:cNvCxnSpPr>
          <p:nvPr/>
        </p:nvCxnSpPr>
        <p:spPr>
          <a:xfrm>
            <a:off x="2455850" y="2620602"/>
            <a:ext cx="1350151" cy="912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3A81D4-C857-4F84-A8D2-D38575E12C54}"/>
              </a:ext>
            </a:extLst>
          </p:cNvPr>
          <p:cNvCxnSpPr>
            <a:cxnSpLocks/>
            <a:stCxn id="15" idx="3"/>
          </p:cNvCxnSpPr>
          <p:nvPr/>
        </p:nvCxnSpPr>
        <p:spPr>
          <a:xfrm>
            <a:off x="2776519" y="2782081"/>
            <a:ext cx="737863" cy="487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489BF35-1068-43DA-8655-559C72056E0A}"/>
              </a:ext>
            </a:extLst>
          </p:cNvPr>
          <p:cNvCxnSpPr>
            <a:cxnSpLocks/>
            <a:stCxn id="14" idx="3"/>
          </p:cNvCxnSpPr>
          <p:nvPr/>
        </p:nvCxnSpPr>
        <p:spPr>
          <a:xfrm flipV="1">
            <a:off x="2321751" y="2839806"/>
            <a:ext cx="1035114" cy="100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7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2</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2</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26132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a:t>
            </a:r>
            <a:r>
              <a:rPr lang="en-US" altLang="ja-JP" sz="2000" kern="0" dirty="0">
                <a:solidFill>
                  <a:srgbClr val="5F5F5F"/>
                </a:solidFill>
              </a:rPr>
              <a:t>WEB</a:t>
            </a:r>
            <a:r>
              <a:rPr lang="ja-JP" altLang="en-US" sz="2000" kern="0" dirty="0">
                <a:solidFill>
                  <a:srgbClr val="5F5F5F"/>
                </a:solidFill>
              </a:rPr>
              <a:t>ページ」フォルダの</a:t>
            </a:r>
            <a:r>
              <a:rPr lang="en-US" altLang="ja-JP" sz="2000" kern="0" dirty="0">
                <a:solidFill>
                  <a:srgbClr val="5F5F5F"/>
                </a:solidFill>
              </a:rPr>
              <a:t>HTML</a:t>
            </a:r>
            <a:r>
              <a:rPr lang="ja-JP" altLang="en-US" sz="2000" kern="0" dirty="0">
                <a:solidFill>
                  <a:srgbClr val="5F5F5F"/>
                </a:solidFill>
              </a:rPr>
              <a:t>ファイルを開く</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(SLAM</a:t>
            </a:r>
            <a:r>
              <a:rPr lang="ja-JP" altLang="en-US" sz="1600" kern="0" dirty="0">
                <a:solidFill>
                  <a:srgbClr val="5F5F5F"/>
                </a:solidFill>
              </a:rPr>
              <a:t>実習</a:t>
            </a:r>
            <a:r>
              <a:rPr lang="en-US" altLang="ja-JP" sz="1600" kern="0" dirty="0">
                <a:solidFill>
                  <a:srgbClr val="5F5F5F"/>
                </a:solidFill>
              </a:rPr>
              <a:t>) _ OpenRTM-aist.html</a:t>
            </a:r>
          </a:p>
          <a:p>
            <a:pPr eaLnBrk="1" hangingPunct="1">
              <a:lnSpc>
                <a:spcPct val="80000"/>
              </a:lnSpc>
              <a:defRPr/>
            </a:pPr>
            <a:r>
              <a:rPr lang="ja-JP" altLang="en-US" sz="2000" kern="0" dirty="0">
                <a:solidFill>
                  <a:srgbClr val="5F5F5F"/>
                </a:solidFill>
              </a:rPr>
              <a:t>もしくは以下のリンク</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https://openrtm.org/openrtm/ja/node/7098</a:t>
            </a:r>
            <a:endParaRPr lang="en-US" altLang="ja-JP" sz="1200" kern="0" dirty="0">
              <a:solidFill>
                <a:srgbClr val="5F5F5F"/>
              </a:solidFill>
            </a:endParaRPr>
          </a:p>
        </p:txBody>
      </p:sp>
      <p:pic>
        <p:nvPicPr>
          <p:cNvPr id="3" name="図 2">
            <a:extLst>
              <a:ext uri="{FF2B5EF4-FFF2-40B4-BE49-F238E27FC236}">
                <a16:creationId xmlns:a16="http://schemas.microsoft.com/office/drawing/2014/main" id="{618E69DF-D389-4349-AE12-D00BA4407724}"/>
              </a:ext>
            </a:extLst>
          </p:cNvPr>
          <p:cNvPicPr>
            <a:picLocks noChangeAspect="1"/>
          </p:cNvPicPr>
          <p:nvPr/>
        </p:nvPicPr>
        <p:blipFill>
          <a:blip r:embed="rId3"/>
          <a:stretch>
            <a:fillRect/>
          </a:stretch>
        </p:blipFill>
        <p:spPr>
          <a:xfrm>
            <a:off x="3114854" y="2393885"/>
            <a:ext cx="5849758" cy="4256715"/>
          </a:xfrm>
          <a:prstGeom prst="rect">
            <a:avLst/>
          </a:prstGeom>
        </p:spPr>
      </p:pic>
    </p:spTree>
    <p:extLst>
      <p:ext uri="{BB962C8B-B14F-4D97-AF65-F5344CB8AC3E}">
        <p14:creationId xmlns:p14="http://schemas.microsoft.com/office/powerpoint/2010/main" val="319465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r>
              <a:rPr lang="en-US" altLang="ja-JP" sz="2000" dirty="0"/>
              <a:t>2</a:t>
            </a:r>
            <a:r>
              <a:rPr lang="ja-JP" altLang="en-US" sz="2000"/>
              <a:t>つのトグルスイッチの</a:t>
            </a:r>
            <a:r>
              <a:rPr lang="ja-JP" altLang="en-US" sz="2000" dirty="0"/>
              <a:t>うちの外側のスイッチ</a:t>
            </a:r>
            <a:endParaRPr lang="en-US" altLang="ja-JP" sz="20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0560B390-332C-4580-A2C9-562C54C28D18}"/>
              </a:ext>
            </a:extLst>
          </p:cNvPr>
          <p:cNvPicPr>
            <a:picLocks noChangeAspect="1"/>
          </p:cNvPicPr>
          <p:nvPr/>
        </p:nvPicPr>
        <p:blipFill>
          <a:blip r:embed="rId2"/>
          <a:stretch>
            <a:fillRect/>
          </a:stretch>
        </p:blipFill>
        <p:spPr>
          <a:xfrm>
            <a:off x="876044" y="1586878"/>
            <a:ext cx="7182290" cy="3420423"/>
          </a:xfrm>
          <a:prstGeom prst="rect">
            <a:avLst/>
          </a:prstGeom>
        </p:spPr>
      </p:pic>
      <p:sp>
        <p:nvSpPr>
          <p:cNvPr id="18" name="正方形/長方形 17">
            <a:extLst>
              <a:ext uri="{FF2B5EF4-FFF2-40B4-BE49-F238E27FC236}">
                <a16:creationId xmlns:a16="http://schemas.microsoft.com/office/drawing/2014/main" id="{07C4406F-E886-48A1-997F-50F6218DFC22}"/>
              </a:ext>
            </a:extLst>
          </p:cNvPr>
          <p:cNvSpPr/>
          <p:nvPr/>
        </p:nvSpPr>
        <p:spPr>
          <a:xfrm>
            <a:off x="2286172" y="1958067"/>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73902" y="2049207"/>
            <a:ext cx="796287" cy="836103"/>
          </a:xfrm>
          <a:prstGeom prst="rect">
            <a:avLst/>
          </a:prstGeom>
          <a:ln>
            <a:solidFill>
              <a:schemeClr val="tx1"/>
            </a:solidFill>
          </a:ln>
        </p:spPr>
      </p:pic>
    </p:spTree>
    <p:extLst>
      <p:ext uri="{BB962C8B-B14F-4D97-AF65-F5344CB8AC3E}">
        <p14:creationId xmlns:p14="http://schemas.microsoft.com/office/powerpoint/2010/main" val="149690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Start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ジョイスティックパネルを操作することで</a:t>
            </a:r>
            <a:r>
              <a:rPr lang="en-US" altLang="ja-JP" sz="2400" dirty="0"/>
              <a:t>Raspberry Pi</a:t>
            </a:r>
            <a:r>
              <a:rPr lang="ja-JP" altLang="en-US" sz="2400" dirty="0"/>
              <a:t>マウスが移動し地図生成を行う。</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23174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356EFF5-87F1-4E09-A0F3-06EA87844CEA}"/>
              </a:ext>
            </a:extLst>
          </p:cNvPr>
          <p:cNvPicPr>
            <a:picLocks noChangeAspect="1"/>
          </p:cNvPicPr>
          <p:nvPr/>
        </p:nvPicPr>
        <p:blipFill>
          <a:blip r:embed="rId3"/>
          <a:stretch>
            <a:fillRect/>
          </a:stretch>
        </p:blipFill>
        <p:spPr>
          <a:xfrm>
            <a:off x="3806915" y="4753345"/>
            <a:ext cx="1530170" cy="2104655"/>
          </a:xfrm>
          <a:prstGeom prst="rect">
            <a:avLst/>
          </a:prstGeom>
        </p:spPr>
      </p:pic>
      <p:sp>
        <p:nvSpPr>
          <p:cNvPr id="8" name="吹き出し: 角を丸めた四角形 7">
            <a:extLst>
              <a:ext uri="{FF2B5EF4-FFF2-40B4-BE49-F238E27FC236}">
                <a16:creationId xmlns:a16="http://schemas.microsoft.com/office/drawing/2014/main" id="{5EF404F7-2BB3-4CB5-BD15-BC4C39F60E5E}"/>
              </a:ext>
            </a:extLst>
          </p:cNvPr>
          <p:cNvSpPr/>
          <p:nvPr/>
        </p:nvSpPr>
        <p:spPr>
          <a:xfrm>
            <a:off x="5413335" y="4824155"/>
            <a:ext cx="3681865" cy="1414111"/>
          </a:xfrm>
          <a:prstGeom prst="wedgeRoundRectCallout">
            <a:avLst>
              <a:gd name="adj1" fmla="val -59980"/>
              <a:gd name="adj2" fmla="val 8207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かなりゆっくり動かさないと上手く地図作成できません。</a:t>
            </a:r>
            <a:endParaRPr kumimoji="1" lang="en-US" altLang="ja-JP" sz="1800" dirty="0">
              <a:solidFill>
                <a:schemeClr val="tx1"/>
              </a:solidFill>
            </a:endParaRPr>
          </a:p>
          <a:p>
            <a:pPr algn="ctr"/>
            <a:r>
              <a:rPr kumimoji="1" lang="en-US" altLang="ja-JP" sz="1800" dirty="0">
                <a:solidFill>
                  <a:schemeClr val="tx1"/>
                </a:solidFill>
              </a:rPr>
              <a:t>Velocity X</a:t>
            </a:r>
            <a:r>
              <a:rPr lang="ja-JP" altLang="en-US" sz="1800" dirty="0">
                <a:solidFill>
                  <a:schemeClr val="tx1"/>
                </a:solidFill>
              </a:rPr>
              <a:t>を下げる</a:t>
            </a:r>
            <a:r>
              <a:rPr lang="en-US" altLang="ja-JP" sz="1800" dirty="0">
                <a:solidFill>
                  <a:schemeClr val="tx1"/>
                </a:solidFill>
              </a:rPr>
              <a:t>(</a:t>
            </a:r>
            <a:r>
              <a:rPr lang="ja-JP" altLang="en-US" sz="1800" dirty="0">
                <a:solidFill>
                  <a:schemeClr val="tx1"/>
                </a:solidFill>
              </a:rPr>
              <a:t>スライダーを左に動かす</a:t>
            </a:r>
            <a:r>
              <a:rPr lang="en-US" altLang="ja-JP" sz="1800" dirty="0">
                <a:solidFill>
                  <a:schemeClr val="tx1"/>
                </a:solidFill>
              </a:rPr>
              <a:t>)</a:t>
            </a:r>
            <a:r>
              <a:rPr lang="ja-JP" altLang="en-US" sz="1800" dirty="0">
                <a:solidFill>
                  <a:schemeClr val="tx1"/>
                </a:solidFill>
              </a:rPr>
              <a:t>ことで調整してください。</a:t>
            </a:r>
            <a:endParaRPr kumimoji="1" lang="ja-JP" altLang="en-US" sz="1800" dirty="0">
              <a:solidFill>
                <a:schemeClr val="tx1"/>
              </a:solidFill>
            </a:endParaRPr>
          </a:p>
        </p:txBody>
      </p:sp>
    </p:spTree>
    <p:extLst>
      <p:ext uri="{BB962C8B-B14F-4D97-AF65-F5344CB8AC3E}">
        <p14:creationId xmlns:p14="http://schemas.microsoft.com/office/powerpoint/2010/main" val="1849383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Stop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err="1"/>
              <a:t>NavigationManager</a:t>
            </a:r>
            <a:r>
              <a:rPr lang="ja-JP" altLang="en-US" sz="2400" dirty="0"/>
              <a:t>の</a:t>
            </a:r>
            <a:r>
              <a:rPr lang="en-US" altLang="ja-JP" sz="2400" dirty="0">
                <a:solidFill>
                  <a:srgbClr val="FF0000"/>
                </a:solidFill>
              </a:rPr>
              <a:t>Save Mapping</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77180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016F655-055D-47AF-AFBD-0B153BB8515A}"/>
              </a:ext>
            </a:extLst>
          </p:cNvPr>
          <p:cNvPicPr>
            <a:picLocks noChangeAspect="1"/>
          </p:cNvPicPr>
          <p:nvPr/>
        </p:nvPicPr>
        <p:blipFill>
          <a:blip r:embed="rId2"/>
          <a:stretch>
            <a:fillRect/>
          </a:stretch>
        </p:blipFill>
        <p:spPr>
          <a:xfrm>
            <a:off x="2186735" y="4486706"/>
            <a:ext cx="3015335" cy="2317669"/>
          </a:xfrm>
          <a:prstGeom prst="rect">
            <a:avLst/>
          </a:prstGeom>
        </p:spPr>
      </p:pic>
      <p:sp>
        <p:nvSpPr>
          <p:cNvPr id="11" name="正方形/長方形 10">
            <a:extLst>
              <a:ext uri="{FF2B5EF4-FFF2-40B4-BE49-F238E27FC236}">
                <a16:creationId xmlns:a16="http://schemas.microsoft.com/office/drawing/2014/main" id="{DD6619C0-3C65-4C15-8C1E-E4D0FEAD5BFF}"/>
              </a:ext>
            </a:extLst>
          </p:cNvPr>
          <p:cNvSpPr/>
          <p:nvPr/>
        </p:nvSpPr>
        <p:spPr>
          <a:xfrm>
            <a:off x="2771800" y="4827892"/>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56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ja-JP" altLang="en-US" sz="2400" dirty="0"/>
              <a:t>地図情報の保存先として</a:t>
            </a:r>
            <a:r>
              <a:rPr lang="en-US" altLang="ja-JP" sz="2400" dirty="0">
                <a:solidFill>
                  <a:srgbClr val="FF0000"/>
                </a:solidFill>
              </a:rPr>
              <a:t>Navigation</a:t>
            </a:r>
            <a:r>
              <a:rPr lang="ja-JP" altLang="en-US" sz="2400" dirty="0">
                <a:solidFill>
                  <a:srgbClr val="FF0000"/>
                </a:solidFill>
              </a:rPr>
              <a:t>フォルダ</a:t>
            </a:r>
            <a:r>
              <a:rPr lang="ja-JP" altLang="en-US" sz="2400" dirty="0"/>
              <a:t>にファイル名</a:t>
            </a:r>
            <a:r>
              <a:rPr lang="en-US" altLang="ja-JP" sz="2400" dirty="0" err="1">
                <a:solidFill>
                  <a:srgbClr val="FF0000"/>
                </a:solidFill>
              </a:rPr>
              <a:t>testMap</a:t>
            </a:r>
            <a:r>
              <a:rPr lang="ja-JP" altLang="en-US" sz="2400" dirty="0"/>
              <a:t>で保存する。</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a:t>WEB</a:t>
            </a:r>
            <a:r>
              <a:rPr lang="ja-JP" altLang="en-US" sz="2400" dirty="0"/>
              <a:t>ブラウザから</a:t>
            </a:r>
            <a:r>
              <a:rPr lang="en-US" altLang="ja-JP" sz="2400" dirty="0"/>
              <a:t>Mapper</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12" name="図 11">
            <a:extLst>
              <a:ext uri="{FF2B5EF4-FFF2-40B4-BE49-F238E27FC236}">
                <a16:creationId xmlns:a16="http://schemas.microsoft.com/office/drawing/2014/main" id="{7731267C-3191-430D-82A3-4F919AC78264}"/>
              </a:ext>
            </a:extLst>
          </p:cNvPr>
          <p:cNvPicPr>
            <a:picLocks noChangeAspect="1"/>
          </p:cNvPicPr>
          <p:nvPr/>
        </p:nvPicPr>
        <p:blipFill>
          <a:blip r:embed="rId2"/>
          <a:stretch>
            <a:fillRect/>
          </a:stretch>
        </p:blipFill>
        <p:spPr>
          <a:xfrm>
            <a:off x="2096725" y="4779150"/>
            <a:ext cx="3839651" cy="2078850"/>
          </a:xfrm>
          <a:prstGeom prst="rect">
            <a:avLst/>
          </a:prstGeom>
        </p:spPr>
      </p:pic>
      <p:sp>
        <p:nvSpPr>
          <p:cNvPr id="13" name="正方形/長方形 12">
            <a:extLst>
              <a:ext uri="{FF2B5EF4-FFF2-40B4-BE49-F238E27FC236}">
                <a16:creationId xmlns:a16="http://schemas.microsoft.com/office/drawing/2014/main" id="{B0DD2378-D0AF-4D83-A73D-2963EB3B39D2}"/>
              </a:ext>
            </a:extLst>
          </p:cNvPr>
          <p:cNvSpPr/>
          <p:nvPr/>
        </p:nvSpPr>
        <p:spPr>
          <a:xfrm>
            <a:off x="3849790" y="5236594"/>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DD8B817C-6551-4D1E-AB3D-49C558CDEC65}"/>
              </a:ext>
            </a:extLst>
          </p:cNvPr>
          <p:cNvPicPr>
            <a:picLocks noChangeAspect="1"/>
          </p:cNvPicPr>
          <p:nvPr/>
        </p:nvPicPr>
        <p:blipFill>
          <a:blip r:embed="rId3"/>
          <a:stretch>
            <a:fillRect/>
          </a:stretch>
        </p:blipFill>
        <p:spPr>
          <a:xfrm>
            <a:off x="2491560" y="2045850"/>
            <a:ext cx="2892762" cy="1923210"/>
          </a:xfrm>
          <a:prstGeom prst="rect">
            <a:avLst/>
          </a:prstGeom>
        </p:spPr>
      </p:pic>
      <p:sp>
        <p:nvSpPr>
          <p:cNvPr id="8" name="正方形/長方形 7">
            <a:extLst>
              <a:ext uri="{FF2B5EF4-FFF2-40B4-BE49-F238E27FC236}">
                <a16:creationId xmlns:a16="http://schemas.microsoft.com/office/drawing/2014/main" id="{ECCE98E0-6C4D-4345-A2E0-4E83D45CF34D}"/>
              </a:ext>
            </a:extLst>
          </p:cNvPr>
          <p:cNvSpPr/>
          <p:nvPr/>
        </p:nvSpPr>
        <p:spPr>
          <a:xfrm>
            <a:off x="4662010" y="3751957"/>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6FEC11E6-C9CC-4470-8582-C47DCFFD5F37}"/>
              </a:ext>
            </a:extLst>
          </p:cNvPr>
          <p:cNvSpPr/>
          <p:nvPr/>
        </p:nvSpPr>
        <p:spPr>
          <a:xfrm>
            <a:off x="6250805" y="2925066"/>
            <a:ext cx="1744540" cy="865188"/>
          </a:xfrm>
          <a:prstGeom prst="wedgeRoundRectCallout">
            <a:avLst>
              <a:gd name="adj1" fmla="val -112658"/>
              <a:gd name="adj2" fmla="val 5493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開くボタンを押すと保存される。</a:t>
            </a:r>
            <a:endParaRPr kumimoji="1" lang="ja-JP" altLang="en-US" dirty="0">
              <a:solidFill>
                <a:schemeClr val="tx1"/>
              </a:solidFill>
            </a:endParaRPr>
          </a:p>
        </p:txBody>
      </p:sp>
    </p:spTree>
    <p:extLst>
      <p:ext uri="{BB962C8B-B14F-4D97-AF65-F5344CB8AC3E}">
        <p14:creationId xmlns:p14="http://schemas.microsoft.com/office/powerpoint/2010/main" val="128719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ナビゲーション実習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24</a:t>
            </a:fld>
            <a:endParaRPr lang="en-US" altLang="ja-JP"/>
          </a:p>
        </p:txBody>
      </p:sp>
    </p:spTree>
    <p:extLst>
      <p:ext uri="{BB962C8B-B14F-4D97-AF65-F5344CB8AC3E}">
        <p14:creationId xmlns:p14="http://schemas.microsoft.com/office/powerpoint/2010/main" val="1347587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作業内容</a:t>
            </a:r>
            <a:endParaRPr lang="en-US" altLang="ja-JP" kern="0" dirty="0">
              <a:solidFill>
                <a:srgbClr val="5F5F5F"/>
              </a:solidFill>
            </a:endParaRPr>
          </a:p>
        </p:txBody>
      </p:sp>
      <p:pic>
        <p:nvPicPr>
          <p:cNvPr id="7" name="pathplan">
            <a:hlinkClick r:id="" action="ppaction://media"/>
            <a:extLst>
              <a:ext uri="{FF2B5EF4-FFF2-40B4-BE49-F238E27FC236}">
                <a16:creationId xmlns:a16="http://schemas.microsoft.com/office/drawing/2014/main" id="{20F7AE89-8271-4660-9084-122DEB9E44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19" y="1345840"/>
            <a:ext cx="9144000" cy="5143500"/>
          </a:xfrm>
          <a:prstGeom prst="rect">
            <a:avLst/>
          </a:prstGeom>
        </p:spPr>
      </p:pic>
    </p:spTree>
    <p:extLst>
      <p:ext uri="{BB962C8B-B14F-4D97-AF65-F5344CB8AC3E}">
        <p14:creationId xmlns:p14="http://schemas.microsoft.com/office/powerpoint/2010/main" val="187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040593"/>
          </a:xfrm>
        </p:spPr>
        <p:txBody>
          <a:bodyPr/>
          <a:lstStyle/>
          <a:p>
            <a:r>
              <a:rPr lang="en-US" altLang="ja-JP" sz="2800" dirty="0" err="1"/>
              <a:t>MapServer</a:t>
            </a:r>
            <a:r>
              <a:rPr lang="ja-JP" altLang="en-US" sz="2800" dirty="0"/>
              <a:t>の起動</a:t>
            </a:r>
            <a:r>
              <a:rPr lang="en-US" altLang="ja-JP" sz="2800" dirty="0"/>
              <a:t>(Navigation</a:t>
            </a:r>
            <a:r>
              <a:rPr lang="ja-JP" altLang="en-US" sz="2800" dirty="0"/>
              <a:t>フォルダ</a:t>
            </a:r>
            <a:r>
              <a:rPr lang="en-US" altLang="ja-JP" sz="2800" dirty="0"/>
              <a:t>)</a:t>
            </a:r>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MapServer.bat(Windows)</a:t>
            </a:r>
          </a:p>
          <a:p>
            <a:pPr lvl="2"/>
            <a:r>
              <a:rPr lang="en-US" altLang="ja-JP" sz="2000" dirty="0"/>
              <a:t>MapServer.sh(Ubuntu)</a:t>
            </a:r>
          </a:p>
          <a:p>
            <a:r>
              <a:rPr lang="en-US" altLang="ja-JP" sz="2800" dirty="0" err="1"/>
              <a:t>PathPlan</a:t>
            </a:r>
            <a:r>
              <a:rPr lang="ja-JP" altLang="en-US" sz="2800" dirty="0"/>
              <a:t>システムの起動</a:t>
            </a:r>
            <a:endParaRPr lang="en-US" altLang="ja-JP" sz="2800" dirty="0"/>
          </a:p>
          <a:p>
            <a:pPr lvl="1"/>
            <a:r>
              <a:rPr lang="en-US" altLang="ja-JP" sz="2400" dirty="0"/>
              <a:t>WEB</a:t>
            </a:r>
            <a:r>
              <a:rPr lang="ja-JP" altLang="en-US" sz="2400" dirty="0"/>
              <a:t>ブラウザで</a:t>
            </a:r>
            <a:r>
              <a:rPr lang="en-US" altLang="ja-JP" sz="2400" dirty="0" err="1"/>
              <a:t>PathPlan</a:t>
            </a:r>
            <a:r>
              <a:rPr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60360749-8E19-42F4-9E41-FCA01544486A}"/>
              </a:ext>
            </a:extLst>
          </p:cNvPr>
          <p:cNvPicPr>
            <a:picLocks noChangeAspect="1"/>
          </p:cNvPicPr>
          <p:nvPr/>
        </p:nvPicPr>
        <p:blipFill>
          <a:blip r:embed="rId2"/>
          <a:stretch>
            <a:fillRect/>
          </a:stretch>
        </p:blipFill>
        <p:spPr>
          <a:xfrm>
            <a:off x="2107044" y="3769983"/>
            <a:ext cx="4950549" cy="2941457"/>
          </a:xfrm>
          <a:prstGeom prst="rect">
            <a:avLst/>
          </a:prstGeom>
        </p:spPr>
      </p:pic>
      <p:sp>
        <p:nvSpPr>
          <p:cNvPr id="6" name="正方形/長方形 5">
            <a:extLst>
              <a:ext uri="{FF2B5EF4-FFF2-40B4-BE49-F238E27FC236}">
                <a16:creationId xmlns:a16="http://schemas.microsoft.com/office/drawing/2014/main" id="{61E442CA-7EFA-49E6-B69E-77BA219DD467}"/>
              </a:ext>
            </a:extLst>
          </p:cNvPr>
          <p:cNvSpPr/>
          <p:nvPr/>
        </p:nvSpPr>
        <p:spPr>
          <a:xfrm>
            <a:off x="2456765" y="4419110"/>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964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178750"/>
            <a:ext cx="8686800" cy="5351703"/>
          </a:xfrm>
        </p:spPr>
        <p:txBody>
          <a:bodyPr/>
          <a:lstStyle/>
          <a:p>
            <a:r>
              <a:rPr lang="en-US" altLang="ja-JP" sz="2800" dirty="0" err="1"/>
              <a:t>PathPlan</a:t>
            </a:r>
            <a:r>
              <a:rPr lang="ja-JP" altLang="en-US" sz="2800" dirty="0"/>
              <a:t>システムの起動</a:t>
            </a: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1800" dirty="0"/>
              <a:t>Localization_MRPT0</a:t>
            </a:r>
          </a:p>
          <a:p>
            <a:pPr lvl="2"/>
            <a:r>
              <a:rPr lang="en-US" altLang="ja-JP" sz="1800" dirty="0"/>
              <a:t>PatgPanner_MRPT0</a:t>
            </a:r>
          </a:p>
          <a:p>
            <a:pPr lvl="2"/>
            <a:r>
              <a:rPr lang="en-US" altLang="ja-JP" sz="1800" dirty="0"/>
              <a:t>RaspberryPiMouseRTC0</a:t>
            </a:r>
          </a:p>
          <a:p>
            <a:pPr lvl="2"/>
            <a:r>
              <a:rPr lang="en-US" altLang="ja-JP" sz="1800" dirty="0"/>
              <a:t>RPLiderRTC0</a:t>
            </a:r>
          </a:p>
          <a:p>
            <a:pPr lvl="2"/>
            <a:r>
              <a:rPr lang="en-US" altLang="ja-JP" sz="1800" dirty="0"/>
              <a:t>SimplePathFollower0</a:t>
            </a:r>
          </a:p>
          <a:p>
            <a:pPr lvl="2"/>
            <a:r>
              <a:rPr lang="en-US" altLang="ja-JP" sz="1800" dirty="0"/>
              <a:t>MapServer0</a:t>
            </a:r>
          </a:p>
          <a:p>
            <a:pPr lvl="2"/>
            <a:r>
              <a:rPr lang="en-US" altLang="ja-JP" sz="18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6" name="図 5">
            <a:extLst>
              <a:ext uri="{FF2B5EF4-FFF2-40B4-BE49-F238E27FC236}">
                <a16:creationId xmlns:a16="http://schemas.microsoft.com/office/drawing/2014/main" id="{439B48FB-622E-4EBB-865F-2119A62B3D4A}"/>
              </a:ext>
            </a:extLst>
          </p:cNvPr>
          <p:cNvPicPr>
            <a:picLocks noChangeAspect="1"/>
          </p:cNvPicPr>
          <p:nvPr/>
        </p:nvPicPr>
        <p:blipFill>
          <a:blip r:embed="rId2"/>
          <a:stretch>
            <a:fillRect/>
          </a:stretch>
        </p:blipFill>
        <p:spPr>
          <a:xfrm>
            <a:off x="5427095" y="2483895"/>
            <a:ext cx="2887266" cy="3475825"/>
          </a:xfrm>
          <a:prstGeom prst="rect">
            <a:avLst/>
          </a:prstGeom>
        </p:spPr>
      </p:pic>
    </p:spTree>
    <p:extLst>
      <p:ext uri="{BB962C8B-B14F-4D97-AF65-F5344CB8AC3E}">
        <p14:creationId xmlns:p14="http://schemas.microsoft.com/office/powerpoint/2010/main" val="2524974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133745"/>
            <a:ext cx="8539163" cy="5351703"/>
          </a:xfrm>
        </p:spPr>
        <p:txBody>
          <a:bodyPr/>
          <a:lstStyle/>
          <a:p>
            <a:r>
              <a:rPr lang="en-US" altLang="ja-JP" sz="2800" dirty="0" err="1"/>
              <a:t>NavigationManager</a:t>
            </a:r>
            <a:r>
              <a:rPr lang="ja-JP" altLang="en-US" sz="2800" dirty="0"/>
              <a:t>、</a:t>
            </a:r>
            <a:r>
              <a:rPr lang="en-US" altLang="ja-JP" sz="2800" dirty="0" err="1"/>
              <a:t>MapServer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2589335822"/>
              </p:ext>
            </p:extLst>
          </p:nvPr>
        </p:nvGraphicFramePr>
        <p:xfrm>
          <a:off x="215455" y="4729652"/>
          <a:ext cx="8733728" cy="21336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278347">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mapServer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278347">
                <a:tc>
                  <a:txBody>
                    <a:bodyPr/>
                    <a:lstStyle/>
                    <a:p>
                      <a:pPr algn="ctr" fontAlgn="t"/>
                      <a:r>
                        <a:rPr lang="en-US" sz="1400" dirty="0">
                          <a:effectLst/>
                          <a:latin typeface="+mn-ea"/>
                          <a:ea typeface="+mn-ea"/>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PathPlanner_MRPT0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pathFollower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SimplePathFollower0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PathFollower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currentPose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Localization_MRPT0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estimatedPose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r h="278347">
                <a:tc>
                  <a:txBody>
                    <a:bodyPr/>
                    <a:lstStyle/>
                    <a:p>
                      <a:pPr algn="ctr"/>
                      <a:r>
                        <a:rPr kumimoji="1" lang="en-US" altLang="ja-JP" sz="1400" b="0" dirty="0">
                          <a:solidFill>
                            <a:schemeClr val="tx1"/>
                          </a:solidFill>
                          <a:latin typeface="+mn-ea"/>
                          <a:ea typeface="+mn-ea"/>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040825"/>
                  </a:ext>
                </a:extLst>
              </a:tr>
              <a:tr h="278347">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Localization_MRPT</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1451366"/>
                  </a:ext>
                </a:extLst>
              </a:tr>
            </a:tbl>
          </a:graphicData>
        </a:graphic>
      </p:graphicFrame>
      <p:pic>
        <p:nvPicPr>
          <p:cNvPr id="4098" name="Picture 2" descr="/jp/node/7098">
            <a:extLst>
              <a:ext uri="{FF2B5EF4-FFF2-40B4-BE49-F238E27FC236}">
                <a16:creationId xmlns:a16="http://schemas.microsoft.com/office/drawing/2014/main" id="{0918167D-2698-4D81-9A1D-63CA57E7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2" y="1610737"/>
            <a:ext cx="4931253" cy="307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8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65D0F76-579B-4BCC-A540-8FC858531AEB}"/>
              </a:ext>
            </a:extLst>
          </p:cNvPr>
          <p:cNvPicPr>
            <a:picLocks noChangeAspect="1"/>
          </p:cNvPicPr>
          <p:nvPr/>
        </p:nvPicPr>
        <p:blipFill>
          <a:blip r:embed="rId2"/>
          <a:stretch>
            <a:fillRect/>
          </a:stretch>
        </p:blipFill>
        <p:spPr>
          <a:xfrm>
            <a:off x="769322" y="1716246"/>
            <a:ext cx="7307878" cy="3787029"/>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
        <p:nvSpPr>
          <p:cNvPr id="18" name="正方形/長方形 17">
            <a:extLst>
              <a:ext uri="{FF2B5EF4-FFF2-40B4-BE49-F238E27FC236}">
                <a16:creationId xmlns:a16="http://schemas.microsoft.com/office/drawing/2014/main" id="{07C4406F-E886-48A1-997F-50F6218DFC22}"/>
              </a:ext>
            </a:extLst>
          </p:cNvPr>
          <p:cNvSpPr/>
          <p:nvPr/>
        </p:nvSpPr>
        <p:spPr>
          <a:xfrm>
            <a:off x="2214443" y="2120221"/>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59126" y="2188039"/>
            <a:ext cx="796287" cy="836103"/>
          </a:xfrm>
          <a:prstGeom prst="rect">
            <a:avLst/>
          </a:prstGeom>
          <a:ln>
            <a:solidFill>
              <a:schemeClr val="tx1"/>
            </a:solidFill>
          </a:ln>
        </p:spPr>
      </p:pic>
    </p:spTree>
    <p:extLst>
      <p:ext uri="{BB962C8B-B14F-4D97-AF65-F5344CB8AC3E}">
        <p14:creationId xmlns:p14="http://schemas.microsoft.com/office/powerpoint/2010/main" val="144476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76672"/>
            <a:ext cx="8229600" cy="617613"/>
          </a:xfrm>
        </p:spPr>
        <p:txBody>
          <a:bodyPr/>
          <a:lstStyle/>
          <a:p>
            <a:r>
              <a:rPr kumimoji="1" lang="ja-JP" altLang="en-US" dirty="0">
                <a:latin typeface="メイリオ" panose="020B0604030504040204" pitchFamily="50" charset="-128"/>
                <a:ea typeface="メイリオ" panose="020B0604030504040204" pitchFamily="50" charset="-128"/>
              </a:rPr>
              <a:t>移動ロボットの制御</a:t>
            </a:r>
          </a:p>
        </p:txBody>
      </p:sp>
      <p:sp>
        <p:nvSpPr>
          <p:cNvPr id="5" name="スライド番号プレースホルダー 4"/>
          <p:cNvSpPr>
            <a:spLocks noGrp="1"/>
          </p:cNvSpPr>
          <p:nvPr>
            <p:ph type="sldNum" sz="quarter" idx="10"/>
          </p:nvPr>
        </p:nvSpPr>
        <p:spPr/>
        <p:txBody>
          <a:bodyPr/>
          <a:lstStyle/>
          <a:p>
            <a:pPr>
              <a:defRPr/>
            </a:pPr>
            <a:fld id="{ACA6B278-F84F-4157-A735-DCE2A6E00721}" type="slidenum">
              <a:rPr lang="en-US" altLang="ja-JP" smtClean="0">
                <a:latin typeface="メイリオ" panose="020B0604030504040204" pitchFamily="50" charset="-128"/>
                <a:ea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endParaRPr>
          </a:p>
        </p:txBody>
      </p:sp>
      <p:pic>
        <p:nvPicPr>
          <p:cNvPr id="218114" name="Picture 2" descr="ロボットカー・自動運転車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p:cNvSpPr/>
          <p:nvPr/>
        </p:nvSpPr>
        <p:spPr>
          <a:xfrm>
            <a:off x="5796136" y="4941168"/>
            <a:ext cx="3168352" cy="1584176"/>
          </a:xfrm>
          <a:prstGeom prst="wedgeRoundRectCallout">
            <a:avLst>
              <a:gd name="adj1" fmla="val -75142"/>
              <a:gd name="adj2" fmla="val -44396"/>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デッドレコニング </a:t>
            </a:r>
            <a:r>
              <a:rPr kumimoji="1"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b="1" dirty="0">
                <a:solidFill>
                  <a:srgbClr val="FF0000"/>
                </a:solidFill>
                <a:latin typeface="メイリオ" panose="020B0604030504040204" pitchFamily="50" charset="-128"/>
                <a:ea typeface="メイリオ" panose="020B0604030504040204" pitchFamily="50" charset="-128"/>
              </a:rPr>
              <a:t>Dead Reckoning)</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車輪のエンコーダやジャイロ等内界センサのみ利用する自己位置を推定手法。誤差が蓄積するため長時間使用できない。</a:t>
            </a:r>
            <a:r>
              <a:rPr kumimoji="1" lang="ja-JP" altLang="en-US" sz="1400" dirty="0">
                <a:solidFill>
                  <a:schemeClr val="tx1"/>
                </a:solidFill>
                <a:latin typeface="メイリオ" panose="020B0604030504040204" pitchFamily="50" charset="-128"/>
                <a:ea typeface="メイリオ" panose="020B0604030504040204" pitchFamily="50" charset="-128"/>
              </a:rPr>
              <a:t>オドメトリ</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Odometry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 と呼ばれることもある。</a:t>
            </a:r>
          </a:p>
        </p:txBody>
      </p:sp>
      <p:sp>
        <p:nvSpPr>
          <p:cNvPr id="8" name="吹き出し: 角を丸めた四角形 7"/>
          <p:cNvSpPr/>
          <p:nvPr/>
        </p:nvSpPr>
        <p:spPr>
          <a:xfrm>
            <a:off x="5796136" y="3953802"/>
            <a:ext cx="3168352" cy="864096"/>
          </a:xfrm>
          <a:prstGeom prst="wedgeRoundRectCallout">
            <a:avLst>
              <a:gd name="adj1" fmla="val -79357"/>
              <a:gd name="adj2" fmla="val 3932"/>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ナビゲーション</a:t>
            </a:r>
            <a:r>
              <a:rPr kumimoji="1" lang="en-US" altLang="ja-JP" sz="1400" b="1" dirty="0">
                <a:solidFill>
                  <a:srgbClr val="FF0000"/>
                </a:solidFill>
                <a:latin typeface="メイリオ" panose="020B0604030504040204" pitchFamily="50" charset="-128"/>
                <a:ea typeface="メイリオ" panose="020B0604030504040204" pitchFamily="50" charset="-128"/>
              </a:rPr>
              <a:t>(Navigation</a:t>
            </a:r>
            <a:r>
              <a:rPr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現在位置を推定しながらロボットを目的地まで移動させること。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0" name="吹き出し: 角を丸めた四角形 9"/>
          <p:cNvSpPr/>
          <p:nvPr/>
        </p:nvSpPr>
        <p:spPr>
          <a:xfrm>
            <a:off x="251520" y="1253999"/>
            <a:ext cx="3131840" cy="149335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内界センサ</a:t>
            </a:r>
            <a:r>
              <a:rPr kumimoji="1" lang="ja-JP" altLang="en-US" sz="1400" dirty="0">
                <a:solidFill>
                  <a:schemeClr val="tx1"/>
                </a:solidFill>
                <a:latin typeface="メイリオ" panose="020B0604030504040204" pitchFamily="50" charset="-128"/>
                <a:ea typeface="メイリオ" panose="020B0604030504040204" pitchFamily="50" charset="-128"/>
              </a:rPr>
              <a:t>：車輪の角速度やジャイロ等ロボットの内部の情報を計測するセンサ</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rPr>
              <a:t>外界センサ</a:t>
            </a:r>
            <a:r>
              <a:rPr lang="ja-JP" altLang="en-US" sz="1400" dirty="0">
                <a:solidFill>
                  <a:schemeClr val="tx1"/>
                </a:solidFill>
                <a:latin typeface="メイリオ" panose="020B0604030504040204" pitchFamily="50" charset="-128"/>
                <a:ea typeface="メイリオ" panose="020B0604030504040204" pitchFamily="50" charset="-128"/>
              </a:rPr>
              <a:t>：レーザーや音波、カメラ、</a:t>
            </a:r>
            <a:r>
              <a:rPr lang="en-US" altLang="ja-JP" sz="1400" dirty="0">
                <a:solidFill>
                  <a:schemeClr val="tx1"/>
                </a:solidFill>
                <a:latin typeface="メイリオ" panose="020B0604030504040204" pitchFamily="50" charset="-128"/>
                <a:ea typeface="メイリオ" panose="020B0604030504040204" pitchFamily="50" charset="-128"/>
              </a:rPr>
              <a:t>GPS</a:t>
            </a:r>
            <a:r>
              <a:rPr lang="ja-JP" altLang="en-US" sz="1400" dirty="0">
                <a:solidFill>
                  <a:schemeClr val="tx1"/>
                </a:solidFill>
                <a:latin typeface="メイリオ" panose="020B0604030504040204" pitchFamily="50" charset="-128"/>
                <a:ea typeface="メイリオ" panose="020B0604030504040204" pitchFamily="50" charset="-128"/>
              </a:rPr>
              <a:t>等ロボットの外部の情報を取得するセンサ</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218116" name="Picture 4" descr="人工衛星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747" y="1124934"/>
            <a:ext cx="1068802" cy="1020706"/>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角を丸めた四角形 12"/>
          <p:cNvSpPr/>
          <p:nvPr/>
        </p:nvSpPr>
        <p:spPr>
          <a:xfrm>
            <a:off x="251520" y="2980038"/>
            <a:ext cx="3131840" cy="210514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FF0000"/>
                </a:solidFill>
                <a:latin typeface="メイリオ" panose="020B0604030504040204" pitchFamily="50" charset="-128"/>
                <a:ea typeface="メイリオ" panose="020B0604030504040204" pitchFamily="50" charset="-128"/>
              </a:rPr>
              <a:t>SLAM (</a:t>
            </a:r>
            <a:r>
              <a:rPr kumimoji="1" lang="ja-JP" altLang="en-US" sz="1400" b="1" dirty="0">
                <a:solidFill>
                  <a:srgbClr val="FF0000"/>
                </a:solidFill>
                <a:latin typeface="メイリオ" panose="020B0604030504040204" pitchFamily="50" charset="-128"/>
                <a:ea typeface="メイリオ" panose="020B0604030504040204" pitchFamily="50" charset="-128"/>
              </a:rPr>
              <a:t>スラムと読む、</a:t>
            </a:r>
            <a:r>
              <a:rPr kumimoji="1" lang="en-US" altLang="ja-JP" sz="1400" b="1" dirty="0">
                <a:solidFill>
                  <a:srgbClr val="FF0000"/>
                </a:solidFill>
                <a:latin typeface="メイリオ" panose="020B0604030504040204" pitchFamily="50" charset="-128"/>
                <a:ea typeface="メイリオ" panose="020B0604030504040204" pitchFamily="50" charset="-128"/>
              </a:rPr>
              <a:t>Simultaneous Localization and Mapping)</a:t>
            </a:r>
            <a:r>
              <a:rPr kumimoji="1" lang="ja-JP" altLang="en-US"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：外界センサを用いて、ロボット周辺のマップを作成しながら同時に自己位置も推定する技術。センサには、レーザー（</a:t>
            </a:r>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次元、</a:t>
            </a:r>
            <a:r>
              <a:rPr kumimoji="1" lang="en-US" altLang="ja-JP" sz="1400" dirty="0">
                <a:solidFill>
                  <a:schemeClr val="tx1"/>
                </a:solidFill>
                <a:latin typeface="メイリオ" panose="020B0604030504040204" pitchFamily="50" charset="-128"/>
                <a:ea typeface="メイリオ" panose="020B0604030504040204" pitchFamily="50" charset="-128"/>
              </a:rPr>
              <a:t>3</a:t>
            </a:r>
            <a:r>
              <a:rPr kumimoji="1" lang="ja-JP" altLang="en-US" sz="1400" dirty="0">
                <a:solidFill>
                  <a:schemeClr val="tx1"/>
                </a:solidFill>
                <a:latin typeface="メイリオ" panose="020B0604030504040204" pitchFamily="50" charset="-128"/>
                <a:ea typeface="メイリオ" panose="020B0604030504040204" pitchFamily="50" charset="-128"/>
              </a:rPr>
              <a:t>次元）やカメラ、音波などが用いられる。相対位置を比較的安定的に推定できる。</a:t>
            </a:r>
          </a:p>
        </p:txBody>
      </p:sp>
      <p:sp>
        <p:nvSpPr>
          <p:cNvPr id="14" name="吹き出し: 角を丸めた四角形 13"/>
          <p:cNvSpPr/>
          <p:nvPr/>
        </p:nvSpPr>
        <p:spPr>
          <a:xfrm>
            <a:off x="5796136" y="2895769"/>
            <a:ext cx="3168352" cy="902165"/>
          </a:xfrm>
          <a:prstGeom prst="wedgeRoundRectCallout">
            <a:avLst>
              <a:gd name="adj1" fmla="val -60751"/>
              <a:gd name="adj2" fmla="val -36641"/>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パスプランニング</a:t>
            </a:r>
            <a:r>
              <a:rPr kumimoji="1" lang="en-US" altLang="ja-JP" sz="1400" b="1" dirty="0">
                <a:solidFill>
                  <a:srgbClr val="FF0000"/>
                </a:solidFill>
                <a:latin typeface="メイリオ" panose="020B0604030504040204" pitchFamily="50" charset="-128"/>
                <a:ea typeface="メイリオ" panose="020B0604030504040204" pitchFamily="50" charset="-128"/>
              </a:rPr>
              <a:t> (Path Planning)</a:t>
            </a:r>
            <a:r>
              <a:rPr kumimoji="1" lang="ja-JP" altLang="en-US" sz="1400" dirty="0">
                <a:solidFill>
                  <a:schemeClr val="tx1"/>
                </a:solidFill>
                <a:latin typeface="メイリオ" panose="020B0604030504040204" pitchFamily="50" charset="-128"/>
                <a:ea typeface="メイリオ" panose="020B0604030504040204" pitchFamily="50" charset="-128"/>
              </a:rPr>
              <a:t> ：与えられたマップ上で、現在位置から目的地までの経路を計画する方法。</a:t>
            </a:r>
          </a:p>
        </p:txBody>
      </p:sp>
      <p:sp>
        <p:nvSpPr>
          <p:cNvPr id="15" name="吹き出し: 角を丸めた四角形 14"/>
          <p:cNvSpPr/>
          <p:nvPr/>
        </p:nvSpPr>
        <p:spPr>
          <a:xfrm>
            <a:off x="5760640" y="1124934"/>
            <a:ext cx="3131840" cy="1647565"/>
          </a:xfrm>
          <a:prstGeom prst="wedgeRoundRectCallout">
            <a:avLst>
              <a:gd name="adj1" fmla="val 45853"/>
              <a:gd name="adj2" fmla="val -22010"/>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自己位置推定</a:t>
            </a:r>
            <a:r>
              <a:rPr lang="en-US" altLang="ja-JP" sz="1400" b="1" dirty="0">
                <a:solidFill>
                  <a:srgbClr val="FF0000"/>
                </a:solidFill>
                <a:latin typeface="メイリオ" panose="020B0604030504040204" pitchFamily="50" charset="-128"/>
                <a:ea typeface="メイリオ" panose="020B0604030504040204" pitchFamily="50" charset="-128"/>
              </a:rPr>
              <a:t> (Localization, </a:t>
            </a:r>
            <a:r>
              <a:rPr lang="ja-JP" altLang="en-US" sz="1400" b="1" dirty="0">
                <a:solidFill>
                  <a:srgbClr val="FF0000"/>
                </a:solidFill>
                <a:latin typeface="メイリオ" panose="020B0604030504040204" pitchFamily="50" charset="-128"/>
                <a:ea typeface="メイリオ" panose="020B0604030504040204" pitchFamily="50" charset="-128"/>
              </a:rPr>
              <a:t>ローカリゼーション、ローカライゼーション</a:t>
            </a:r>
            <a:r>
              <a:rPr lang="en-US" altLang="ja-JP" sz="1400" b="1" dirty="0">
                <a:solidFill>
                  <a:srgbClr val="FF0000"/>
                </a:solidFill>
                <a:latin typeface="メイリオ" panose="020B0604030504040204" pitchFamily="50" charset="-128"/>
                <a:ea typeface="メイリオ" panose="020B0604030504040204" pitchFamily="50" charset="-128"/>
              </a:rPr>
              <a:t>)</a:t>
            </a:r>
            <a:r>
              <a:rPr kumimoji="1" lang="en-US" altLang="ja-JP"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：種々のセンサを利用し、ロボットの現在の位置を推定する技術。移動ロボットを制御するために最も基本的かつ必要とされる技術。</a:t>
            </a:r>
          </a:p>
        </p:txBody>
      </p:sp>
    </p:spTree>
    <p:extLst>
      <p:ext uri="{BB962C8B-B14F-4D97-AF65-F5344CB8AC3E}">
        <p14:creationId xmlns:p14="http://schemas.microsoft.com/office/powerpoint/2010/main" val="1943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矢印: 右 1">
            <a:extLst>
              <a:ext uri="{FF2B5EF4-FFF2-40B4-BE49-F238E27FC236}">
                <a16:creationId xmlns:a16="http://schemas.microsoft.com/office/drawing/2014/main" id="{D4F3922E-DC60-4BEA-8635-874BAC989D5F}"/>
              </a:ext>
            </a:extLst>
          </p:cNvPr>
          <p:cNvSpPr/>
          <p:nvPr/>
        </p:nvSpPr>
        <p:spPr>
          <a:xfrm>
            <a:off x="3536885" y="4734145"/>
            <a:ext cx="540060" cy="12151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3366"/>
              </a:solidFill>
            </a:endParaRPr>
          </a:p>
        </p:txBody>
      </p:sp>
      <p:pic>
        <p:nvPicPr>
          <p:cNvPr id="17410" name="Picture 2" descr="/jp/node/7098">
            <a:extLst>
              <a:ext uri="{FF2B5EF4-FFF2-40B4-BE49-F238E27FC236}">
                <a16:creationId xmlns:a16="http://schemas.microsoft.com/office/drawing/2014/main" id="{B109DAC7-CC5D-4F2B-83E8-C214C8AD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634" y="4370496"/>
            <a:ext cx="197167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6922915" y="5073957"/>
            <a:ext cx="1744540" cy="865188"/>
          </a:xfrm>
          <a:prstGeom prst="wedgeRoundRectCallout">
            <a:avLst>
              <a:gd name="adj1" fmla="val -102175"/>
              <a:gd name="adj2" fmla="val 271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地図上に目標位置が表示される</a:t>
            </a:r>
          </a:p>
        </p:txBody>
      </p:sp>
      <p:pic>
        <p:nvPicPr>
          <p:cNvPr id="8" name="図 7">
            <a:extLst>
              <a:ext uri="{FF2B5EF4-FFF2-40B4-BE49-F238E27FC236}">
                <a16:creationId xmlns:a16="http://schemas.microsoft.com/office/drawing/2014/main" id="{00D95377-51E4-48D3-A2C5-C15EB0668E5A}"/>
              </a:ext>
            </a:extLst>
          </p:cNvPr>
          <p:cNvPicPr>
            <a:picLocks noChangeAspect="1"/>
          </p:cNvPicPr>
          <p:nvPr/>
        </p:nvPicPr>
        <p:blipFill>
          <a:blip r:embed="rId4"/>
          <a:stretch>
            <a:fillRect/>
          </a:stretch>
        </p:blipFill>
        <p:spPr>
          <a:xfrm>
            <a:off x="1037631" y="4314230"/>
            <a:ext cx="2056078" cy="2429446"/>
          </a:xfrm>
          <a:prstGeom prst="rect">
            <a:avLst/>
          </a:prstGeom>
        </p:spPr>
      </p:pic>
      <p:sp>
        <p:nvSpPr>
          <p:cNvPr id="13" name="吹き出し: 角を丸めた四角形 12">
            <a:extLst>
              <a:ext uri="{FF2B5EF4-FFF2-40B4-BE49-F238E27FC236}">
                <a16:creationId xmlns:a16="http://schemas.microsoft.com/office/drawing/2014/main" id="{32E04D0A-0E15-472A-828F-6D37623F9235}"/>
              </a:ext>
            </a:extLst>
          </p:cNvPr>
          <p:cNvSpPr/>
          <p:nvPr/>
        </p:nvSpPr>
        <p:spPr>
          <a:xfrm>
            <a:off x="-1" y="5454225"/>
            <a:ext cx="1511605" cy="1121200"/>
          </a:xfrm>
          <a:prstGeom prst="wedgeRoundRectCallout">
            <a:avLst>
              <a:gd name="adj1" fmla="val 81870"/>
              <a:gd name="adj2" fmla="val -403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適当な場所を</a:t>
            </a:r>
            <a:endParaRPr lang="en-US" altLang="ja-JP" dirty="0">
              <a:solidFill>
                <a:schemeClr val="tx1"/>
              </a:solidFill>
            </a:endParaRPr>
          </a:p>
          <a:p>
            <a:pPr algn="ctr"/>
            <a:r>
              <a:rPr lang="ja-JP" altLang="en-US" dirty="0">
                <a:solidFill>
                  <a:schemeClr val="tx1"/>
                </a:solidFill>
              </a:rPr>
              <a:t>クリックすると中心から延びる赤い線の角度が変化する</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ADDEB846-0813-4DD3-9268-139DC7E39A83}"/>
              </a:ext>
            </a:extLst>
          </p:cNvPr>
          <p:cNvSpPr/>
          <p:nvPr/>
        </p:nvSpPr>
        <p:spPr>
          <a:xfrm>
            <a:off x="3165841" y="6244223"/>
            <a:ext cx="1631184" cy="503238"/>
          </a:xfrm>
          <a:prstGeom prst="wedgeRoundRectCallout">
            <a:avLst>
              <a:gd name="adj1" fmla="val -56906"/>
              <a:gd name="adj2" fmla="val 3080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角度を設定したら</a:t>
            </a:r>
            <a:r>
              <a:rPr lang="en-US" altLang="ja-JP" dirty="0">
                <a:solidFill>
                  <a:schemeClr val="tx1"/>
                </a:solidFill>
              </a:rPr>
              <a:t>OK</a:t>
            </a:r>
            <a:r>
              <a:rPr lang="ja-JP" altLang="en-US" dirty="0">
                <a:solidFill>
                  <a:schemeClr val="tx1"/>
                </a:solidFill>
              </a:rPr>
              <a:t>をクリックする</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92C2D997-17A4-40EE-AD3D-5EA073D7A157}"/>
              </a:ext>
            </a:extLst>
          </p:cNvPr>
          <p:cNvSpPr/>
          <p:nvPr/>
        </p:nvSpPr>
        <p:spPr>
          <a:xfrm>
            <a:off x="271324" y="3167392"/>
            <a:ext cx="2959465" cy="523220"/>
          </a:xfrm>
          <a:prstGeom prst="rect">
            <a:avLst/>
          </a:prstGeom>
          <a:solidFill>
            <a:schemeClr val="bg1"/>
          </a:solidFill>
          <a:ln>
            <a:solidFill>
              <a:schemeClr val="tx1"/>
            </a:solidFill>
          </a:ln>
        </p:spPr>
        <p:txBody>
          <a:bodyPr wrap="none">
            <a:spAutoFit/>
          </a:bodyPr>
          <a:lstStyle/>
          <a:p>
            <a:r>
              <a:rPr lang="ja-JP" altLang="en-US" dirty="0"/>
              <a:t>地図の白い範囲</a:t>
            </a:r>
            <a:r>
              <a:rPr lang="en-US" altLang="ja-JP" dirty="0"/>
              <a:t>(</a:t>
            </a:r>
            <a:r>
              <a:rPr lang="ja-JP" altLang="en-US" dirty="0"/>
              <a:t>障害物のない範囲</a:t>
            </a:r>
            <a:r>
              <a:rPr lang="en-US" altLang="ja-JP" dirty="0"/>
              <a:t>)</a:t>
            </a:r>
          </a:p>
          <a:p>
            <a:r>
              <a:rPr lang="ja-JP" altLang="en-US" dirty="0"/>
              <a:t>のどこかをクリックする</a:t>
            </a:r>
          </a:p>
        </p:txBody>
      </p:sp>
    </p:spTree>
    <p:extLst>
      <p:ext uri="{BB962C8B-B14F-4D97-AF65-F5344CB8AC3E}">
        <p14:creationId xmlns:p14="http://schemas.microsoft.com/office/powerpoint/2010/main" val="2204587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経路を計画する</a:t>
            </a:r>
            <a:endParaRPr lang="en-US" altLang="ja-JP" sz="2400" dirty="0"/>
          </a:p>
          <a:p>
            <a:pPr lvl="1"/>
            <a:r>
              <a:rPr lang="en-US" altLang="ja-JP" sz="2000" dirty="0" err="1"/>
              <a:t>NavigationManager</a:t>
            </a:r>
            <a:r>
              <a:rPr lang="ja-JP" altLang="en-US" sz="2000" dirty="0"/>
              <a:t>の</a:t>
            </a:r>
            <a:r>
              <a:rPr lang="en-US" altLang="ja-JP" sz="2000" dirty="0">
                <a:solidFill>
                  <a:srgbClr val="FF0000"/>
                </a:solidFill>
              </a:rPr>
              <a:t>Plan Path</a:t>
            </a:r>
            <a:r>
              <a:rPr lang="ja-JP" altLang="en-US" sz="2000" dirty="0"/>
              <a:t>ボタンをクリックする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r>
              <a:rPr lang="ja-JP" altLang="en-US" sz="2400" dirty="0"/>
              <a:t>経路追従を行う</a:t>
            </a:r>
            <a:endParaRPr lang="en-US" altLang="ja-JP" sz="2400" dirty="0"/>
          </a:p>
          <a:p>
            <a:pPr lvl="1"/>
            <a:r>
              <a:rPr lang="en-US" altLang="ja-JP" sz="2000" dirty="0" err="1"/>
              <a:t>NavigationManager</a:t>
            </a:r>
            <a:r>
              <a:rPr lang="ja-JP" altLang="en-US" sz="2000" dirty="0"/>
              <a:t>の</a:t>
            </a:r>
            <a:r>
              <a:rPr lang="en-US" altLang="ja-JP" sz="2000" dirty="0"/>
              <a:t>Follow</a:t>
            </a:r>
            <a:r>
              <a:rPr lang="ja-JP" altLang="en-US" sz="2000" dirty="0"/>
              <a:t>ボタンを</a:t>
            </a:r>
            <a:endParaRPr lang="en-US" altLang="ja-JP" sz="2000" dirty="0"/>
          </a:p>
          <a:p>
            <a:pPr marL="457200" lvl="1" indent="0">
              <a:buNone/>
            </a:pPr>
            <a:r>
              <a:rPr lang="ja-JP" altLang="en-US" sz="2000" dirty="0"/>
              <a:t>    クリックする</a:t>
            </a:r>
            <a:endParaRPr lang="en-US" altLang="ja-JP" sz="2000" dirty="0"/>
          </a:p>
          <a:p>
            <a:pPr lvl="1"/>
            <a:r>
              <a:rPr lang="en-US" altLang="ja-JP" sz="2000" dirty="0"/>
              <a:t>Raspberry Pi</a:t>
            </a:r>
            <a:r>
              <a:rPr lang="ja-JP" altLang="en-US" sz="2000" dirty="0"/>
              <a:t>マウスが目的地に向かって</a:t>
            </a:r>
            <a:endParaRPr lang="en-US" altLang="ja-JP" sz="2000" dirty="0"/>
          </a:p>
          <a:p>
            <a:pPr marL="457200" lvl="1" indent="0">
              <a:buNone/>
            </a:pPr>
            <a:r>
              <a:rPr lang="ja-JP" altLang="en-US" sz="2000" dirty="0"/>
              <a:t>    移動する</a:t>
            </a:r>
            <a:endParaRPr lang="en-US" altLang="ja-JP" sz="2000" dirty="0"/>
          </a:p>
          <a:p>
            <a:pPr lvl="1"/>
            <a:endParaRPr lang="en-US" altLang="ja-JP" sz="20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8" name="図 7">
            <a:extLst>
              <a:ext uri="{FF2B5EF4-FFF2-40B4-BE49-F238E27FC236}">
                <a16:creationId xmlns:a16="http://schemas.microsoft.com/office/drawing/2014/main" id="{07201CEE-5E2E-4C4F-89AB-5DC5A00E28F7}"/>
              </a:ext>
            </a:extLst>
          </p:cNvPr>
          <p:cNvPicPr>
            <a:picLocks noChangeAspect="1"/>
          </p:cNvPicPr>
          <p:nvPr/>
        </p:nvPicPr>
        <p:blipFill>
          <a:blip r:embed="rId2"/>
          <a:stretch>
            <a:fillRect/>
          </a:stretch>
        </p:blipFill>
        <p:spPr>
          <a:xfrm>
            <a:off x="1609895" y="2028888"/>
            <a:ext cx="2880618" cy="2111330"/>
          </a:xfrm>
          <a:prstGeom prst="rect">
            <a:avLst/>
          </a:prstGeom>
        </p:spPr>
      </p:pic>
      <p:sp>
        <p:nvSpPr>
          <p:cNvPr id="13" name="正方形/長方形 12">
            <a:extLst>
              <a:ext uri="{FF2B5EF4-FFF2-40B4-BE49-F238E27FC236}">
                <a16:creationId xmlns:a16="http://schemas.microsoft.com/office/drawing/2014/main" id="{5C090C5D-83BE-4C8F-AF0B-63DA3EBCA7CB}"/>
              </a:ext>
            </a:extLst>
          </p:cNvPr>
          <p:cNvSpPr/>
          <p:nvPr/>
        </p:nvSpPr>
        <p:spPr>
          <a:xfrm>
            <a:off x="3113368" y="2367352"/>
            <a:ext cx="45005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4976618" y="2460830"/>
            <a:ext cx="1744540" cy="865188"/>
          </a:xfrm>
          <a:prstGeom prst="wedgeRoundRectCallout">
            <a:avLst>
              <a:gd name="adj1" fmla="val -110646"/>
              <a:gd name="adj2" fmla="val 2620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経路が表示される</a:t>
            </a:r>
          </a:p>
        </p:txBody>
      </p:sp>
      <p:pic>
        <p:nvPicPr>
          <p:cNvPr id="15" name="図 14">
            <a:extLst>
              <a:ext uri="{FF2B5EF4-FFF2-40B4-BE49-F238E27FC236}">
                <a16:creationId xmlns:a16="http://schemas.microsoft.com/office/drawing/2014/main" id="{5F4C1973-E38A-43A6-9E71-09BFDC3E9DCF}"/>
              </a:ext>
            </a:extLst>
          </p:cNvPr>
          <p:cNvPicPr>
            <a:picLocks noChangeAspect="1"/>
          </p:cNvPicPr>
          <p:nvPr/>
        </p:nvPicPr>
        <p:blipFill>
          <a:blip r:embed="rId2"/>
          <a:stretch>
            <a:fillRect/>
          </a:stretch>
        </p:blipFill>
        <p:spPr>
          <a:xfrm>
            <a:off x="5877145" y="4508085"/>
            <a:ext cx="2880618" cy="2111330"/>
          </a:xfrm>
          <a:prstGeom prst="rect">
            <a:avLst/>
          </a:prstGeom>
        </p:spPr>
      </p:pic>
      <p:sp>
        <p:nvSpPr>
          <p:cNvPr id="16" name="正方形/長方形 15">
            <a:extLst>
              <a:ext uri="{FF2B5EF4-FFF2-40B4-BE49-F238E27FC236}">
                <a16:creationId xmlns:a16="http://schemas.microsoft.com/office/drawing/2014/main" id="{C2CF1ADF-3AC0-4F2F-B7E4-3C445270BC30}"/>
              </a:ext>
            </a:extLst>
          </p:cNvPr>
          <p:cNvSpPr/>
          <p:nvPr/>
        </p:nvSpPr>
        <p:spPr>
          <a:xfrm>
            <a:off x="8127395" y="4838770"/>
            <a:ext cx="36004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8898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en-US" altLang="ja-JP" sz="2400" dirty="0"/>
              <a:t>WEB</a:t>
            </a:r>
            <a:r>
              <a:rPr lang="ja-JP" altLang="en-US" sz="2400" dirty="0"/>
              <a:t>ブラウザから</a:t>
            </a:r>
            <a:r>
              <a:rPr lang="en-US" altLang="ja-JP" sz="2400" dirty="0" err="1"/>
              <a:t>PathPlan</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モーター電源のスイッチをオフにする</a:t>
            </a:r>
            <a:endParaRPr lang="en-US" altLang="ja-JP" sz="2400" dirty="0"/>
          </a:p>
          <a:p>
            <a:r>
              <a:rPr lang="en-US" altLang="ja-JP" sz="2400" dirty="0"/>
              <a:t>Raspberry Pi</a:t>
            </a:r>
            <a:r>
              <a:rPr lang="ja-JP" altLang="en-US" sz="2400" dirty="0"/>
              <a:t>をシャットダウンする</a:t>
            </a:r>
            <a:r>
              <a:rPr lang="en-US" altLang="ja-JP" sz="2400" dirty="0"/>
              <a:t>(</a:t>
            </a:r>
            <a:r>
              <a:rPr lang="ja-JP" altLang="en-US" sz="2400" dirty="0"/>
              <a:t>真ん中のボタン長押し</a:t>
            </a:r>
            <a:r>
              <a:rPr lang="en-US" altLang="ja-JP" sz="2400" dirty="0"/>
              <a:t>)</a:t>
            </a:r>
          </a:p>
          <a:p>
            <a:r>
              <a:rPr lang="en-US" altLang="ja-JP" sz="2400" dirty="0"/>
              <a:t>Raspberry Pi</a:t>
            </a:r>
            <a:r>
              <a:rPr lang="ja-JP" altLang="en-US" sz="2400" dirty="0"/>
              <a:t>電源のスイッチをオフにする</a:t>
            </a:r>
            <a:endParaRPr lang="en-US" altLang="ja-JP" sz="2400" dirty="0"/>
          </a:p>
          <a:p>
            <a:r>
              <a:rPr lang="en-US" altLang="ja-JP" sz="2400" dirty="0"/>
              <a:t>LiDAR</a:t>
            </a:r>
            <a:r>
              <a:rPr lang="ja-JP" altLang="en-US" sz="2400" dirty="0"/>
              <a:t>を取り外して元の状態に戻す</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8" name="図 7">
            <a:extLst>
              <a:ext uri="{FF2B5EF4-FFF2-40B4-BE49-F238E27FC236}">
                <a16:creationId xmlns:a16="http://schemas.microsoft.com/office/drawing/2014/main" id="{BF6F2B3E-2E3A-428F-8E40-84BD50EE00AA}"/>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9" name="正方形/長方形 8">
            <a:extLst>
              <a:ext uri="{FF2B5EF4-FFF2-40B4-BE49-F238E27FC236}">
                <a16:creationId xmlns:a16="http://schemas.microsoft.com/office/drawing/2014/main" id="{A250BC28-294C-46EB-A523-F5E440B77C3D}"/>
              </a:ext>
            </a:extLst>
          </p:cNvPr>
          <p:cNvSpPr/>
          <p:nvPr/>
        </p:nvSpPr>
        <p:spPr>
          <a:xfrm>
            <a:off x="2861810" y="2412357"/>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BCAEA10B-57CF-4D57-AFC3-92B911195EF6}"/>
              </a:ext>
            </a:extLst>
          </p:cNvPr>
          <p:cNvSpPr>
            <a:spLocks noGrp="1"/>
          </p:cNvSpPr>
          <p:nvPr>
            <p:ph idx="1"/>
          </p:nvPr>
        </p:nvSpPr>
        <p:spPr>
          <a:xfrm>
            <a:off x="457200" y="1189037"/>
            <a:ext cx="8229600" cy="5394326"/>
          </a:xfrm>
        </p:spPr>
        <p:txBody>
          <a:bodyPr/>
          <a:lstStyle/>
          <a:p>
            <a:r>
              <a:rPr lang="en-US" altLang="ja-JP" b="1" dirty="0">
                <a:solidFill>
                  <a:srgbClr val="FF0000"/>
                </a:solidFill>
              </a:rPr>
              <a:t>SLAM (Simultaneous Localization and Mapping)</a:t>
            </a:r>
          </a:p>
          <a:p>
            <a:pPr lvl="1"/>
            <a:r>
              <a:rPr lang="ja-JP" altLang="en-US" dirty="0">
                <a:solidFill>
                  <a:schemeClr val="tx1"/>
                </a:solidFill>
              </a:rPr>
              <a:t>「自己位置推定とマッピングの同時実行」</a:t>
            </a:r>
            <a:endParaRPr lang="en-US" altLang="ja-JP" dirty="0">
              <a:solidFill>
                <a:schemeClr val="tx1"/>
              </a:solidFill>
            </a:endParaRPr>
          </a:p>
          <a:p>
            <a:pPr lvl="2"/>
            <a:r>
              <a:rPr lang="en-US" altLang="ja-JP" dirty="0">
                <a:solidFill>
                  <a:schemeClr val="tx1"/>
                </a:solidFill>
              </a:rPr>
              <a:t>SLAM=</a:t>
            </a:r>
            <a:r>
              <a:rPr lang="ja-JP" altLang="en-US" dirty="0">
                <a:solidFill>
                  <a:schemeClr val="tx1"/>
                </a:solidFill>
              </a:rPr>
              <a:t>「スラム」と読む</a:t>
            </a:r>
            <a:endParaRPr lang="en-US" altLang="ja-JP" dirty="0">
              <a:solidFill>
                <a:schemeClr val="tx1"/>
              </a:solidFill>
            </a:endParaRPr>
          </a:p>
          <a:p>
            <a:pPr lvl="1"/>
            <a:r>
              <a:rPr lang="ja-JP" altLang="en-US" dirty="0">
                <a:solidFill>
                  <a:schemeClr val="tx1"/>
                </a:solidFill>
              </a:rPr>
              <a:t>外界センサを用いて、ロボット周辺のマップを作成しながら同時に自己位置も推定する技術。</a:t>
            </a:r>
            <a:endParaRPr lang="en-US" altLang="ja-JP" dirty="0">
              <a:solidFill>
                <a:schemeClr val="tx1"/>
              </a:solidFill>
            </a:endParaRPr>
          </a:p>
          <a:p>
            <a:pPr lvl="1"/>
            <a:r>
              <a:rPr lang="ja-JP" altLang="en-US" dirty="0">
                <a:solidFill>
                  <a:schemeClr val="tx1"/>
                </a:solidFill>
              </a:rPr>
              <a:t>センサには、レーザー（</a:t>
            </a:r>
            <a:r>
              <a:rPr lang="en-US" altLang="ja-JP" dirty="0">
                <a:solidFill>
                  <a:schemeClr val="tx1"/>
                </a:solidFill>
              </a:rPr>
              <a:t>2</a:t>
            </a:r>
            <a:r>
              <a:rPr lang="ja-JP" altLang="en-US" dirty="0">
                <a:solidFill>
                  <a:schemeClr val="tx1"/>
                </a:solidFill>
              </a:rPr>
              <a:t>次元、</a:t>
            </a:r>
            <a:r>
              <a:rPr lang="en-US" altLang="ja-JP" dirty="0">
                <a:solidFill>
                  <a:schemeClr val="tx1"/>
                </a:solidFill>
              </a:rPr>
              <a:t>3</a:t>
            </a:r>
            <a:r>
              <a:rPr lang="ja-JP" altLang="en-US" dirty="0">
                <a:solidFill>
                  <a:schemeClr val="tx1"/>
                </a:solidFill>
              </a:rPr>
              <a:t>次元）やカメラ、音波などが用いられる。</a:t>
            </a:r>
            <a:endParaRPr lang="en-US" altLang="ja-JP" dirty="0">
              <a:solidFill>
                <a:schemeClr val="tx1"/>
              </a:solidFill>
            </a:endParaRPr>
          </a:p>
          <a:p>
            <a:pPr lvl="1"/>
            <a:r>
              <a:rPr lang="ja-JP" altLang="en-US" dirty="0">
                <a:solidFill>
                  <a:schemeClr val="tx1"/>
                </a:solidFill>
              </a:rPr>
              <a:t>相対位置を比較的安定的に推定できる。</a:t>
            </a:r>
          </a:p>
          <a:p>
            <a:endParaRPr kumimoji="1" lang="ja-JP" altLang="en-US" dirty="0"/>
          </a:p>
        </p:txBody>
      </p:sp>
      <p:sp>
        <p:nvSpPr>
          <p:cNvPr id="2" name="スライド番号プレースホルダー 1">
            <a:extLst>
              <a:ext uri="{FF2B5EF4-FFF2-40B4-BE49-F238E27FC236}">
                <a16:creationId xmlns:a16="http://schemas.microsoft.com/office/drawing/2014/main" id="{28AF709A-1411-4443-B864-BF03B8E9862B}"/>
              </a:ext>
            </a:extLst>
          </p:cNvPr>
          <p:cNvSpPr>
            <a:spLocks noGrp="1"/>
          </p:cNvSpPr>
          <p:nvPr>
            <p:ph type="sldNum" sz="quarter" idx="10"/>
          </p:nvPr>
        </p:nvSpPr>
        <p:spPr/>
        <p:txBody>
          <a:bodyPr/>
          <a:lstStyle/>
          <a:p>
            <a:pPr>
              <a:defRPr/>
            </a:pPr>
            <a:fld id="{252CEE09-DA46-4B27-9871-4B8D3D1571FA}" type="slidenum">
              <a:rPr lang="en-US" altLang="ja-JP" smtClean="0"/>
              <a:pPr>
                <a:defRPr/>
              </a:pPr>
              <a:t>4</a:t>
            </a:fld>
            <a:endParaRPr lang="en-US" altLang="ja-JP"/>
          </a:p>
        </p:txBody>
      </p:sp>
      <p:sp>
        <p:nvSpPr>
          <p:cNvPr id="7" name="正方形/長方形 6">
            <a:extLst>
              <a:ext uri="{FF2B5EF4-FFF2-40B4-BE49-F238E27FC236}">
                <a16:creationId xmlns:a16="http://schemas.microsoft.com/office/drawing/2014/main" id="{12F90349-A5F9-4384-BAE0-9E52B65BB125}"/>
              </a:ext>
            </a:extLst>
          </p:cNvPr>
          <p:cNvSpPr/>
          <p:nvPr/>
        </p:nvSpPr>
        <p:spPr>
          <a:xfrm>
            <a:off x="457200" y="5589240"/>
            <a:ext cx="8229600" cy="855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外界の情報を利用するので、オドメトリとは異なり誤差が蓄積せず、大域的に自己位置を正確に推定できる</a:t>
            </a:r>
          </a:p>
        </p:txBody>
      </p:sp>
      <p:sp>
        <p:nvSpPr>
          <p:cNvPr id="6" name="Rectangle 11">
            <a:extLst>
              <a:ext uri="{FF2B5EF4-FFF2-40B4-BE49-F238E27FC236}">
                <a16:creationId xmlns:a16="http://schemas.microsoft.com/office/drawing/2014/main" id="{89D02631-D1FC-4BD5-84A5-D94D55994EF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とは？</a:t>
            </a:r>
          </a:p>
        </p:txBody>
      </p:sp>
    </p:spTree>
    <p:extLst>
      <p:ext uri="{BB962C8B-B14F-4D97-AF65-F5344CB8AC3E}">
        <p14:creationId xmlns:p14="http://schemas.microsoft.com/office/powerpoint/2010/main" val="140308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F019D8A-A97F-4965-9521-CD6299BBD38D}"/>
              </a:ext>
            </a:extLst>
          </p:cNvPr>
          <p:cNvSpPr>
            <a:spLocks noGrp="1"/>
          </p:cNvSpPr>
          <p:nvPr>
            <p:ph idx="1"/>
          </p:nvPr>
        </p:nvSpPr>
        <p:spPr>
          <a:xfrm>
            <a:off x="386535" y="1204120"/>
            <a:ext cx="8229600" cy="5622924"/>
          </a:xfrm>
        </p:spPr>
        <p:txBody>
          <a:bodyPr/>
          <a:lstStyle/>
          <a:p>
            <a:r>
              <a:rPr kumimoji="1" lang="en-US" altLang="ja-JP" dirty="0"/>
              <a:t>MRPT</a:t>
            </a:r>
            <a:r>
              <a:rPr kumimoji="1" lang="ja-JP" altLang="en-US" dirty="0"/>
              <a:t>：</a:t>
            </a:r>
            <a:r>
              <a:rPr lang="en-US" altLang="ja-JP" dirty="0"/>
              <a:t>Mobile Robot Programming Toolkit</a:t>
            </a:r>
          </a:p>
          <a:p>
            <a:pPr lvl="1"/>
            <a:r>
              <a:rPr lang="en-US" altLang="ja-JP" dirty="0">
                <a:hlinkClick r:id="rId2"/>
              </a:rPr>
              <a:t>https://www.mrpt.org/</a:t>
            </a:r>
            <a:endParaRPr lang="en-US" altLang="ja-JP" dirty="0"/>
          </a:p>
          <a:p>
            <a:pPr lvl="1"/>
            <a:r>
              <a:rPr kumimoji="1" lang="ja-JP" altLang="en-US" dirty="0"/>
              <a:t>本講習会で使用するライブラリ</a:t>
            </a:r>
            <a:endParaRPr kumimoji="1" lang="en-US" altLang="ja-JP" dirty="0"/>
          </a:p>
          <a:p>
            <a:pPr lvl="1"/>
            <a:r>
              <a:rPr kumimoji="1" lang="ja-JP" altLang="en-US" dirty="0"/>
              <a:t>様々な</a:t>
            </a:r>
            <a:r>
              <a:rPr kumimoji="1" lang="en-US" altLang="ja-JP" dirty="0"/>
              <a:t>SLAM</a:t>
            </a:r>
            <a:r>
              <a:rPr kumimoji="1" lang="ja-JP" altLang="en-US" dirty="0"/>
              <a:t>アルゴリズム、マップ形式を包含した</a:t>
            </a:r>
            <a:r>
              <a:rPr kumimoji="1" lang="en-US" altLang="ja-JP" dirty="0"/>
              <a:t>SLAM</a:t>
            </a:r>
            <a:r>
              <a:rPr kumimoji="1" lang="ja-JP" altLang="en-US" dirty="0"/>
              <a:t>ライブラリ集</a:t>
            </a:r>
            <a:endParaRPr kumimoji="1" lang="en-US" altLang="ja-JP" dirty="0"/>
          </a:p>
          <a:p>
            <a:pPr lvl="1"/>
            <a:r>
              <a:rPr lang="ja-JP" altLang="en-US" dirty="0"/>
              <a:t>ここでは、</a:t>
            </a:r>
            <a:r>
              <a:rPr lang="en-US" altLang="ja-JP" dirty="0"/>
              <a:t>2D</a:t>
            </a:r>
            <a:r>
              <a:rPr lang="ja-JP" altLang="en-US" dirty="0"/>
              <a:t>レーザセンサを利用したアルゴリズムを仕様</a:t>
            </a:r>
            <a:endParaRPr lang="en-US" altLang="ja-JP" dirty="0"/>
          </a:p>
          <a:p>
            <a:pPr lvl="1"/>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33FDF604-0CB3-48D6-A5E6-52D7BDA4D41F}"/>
              </a:ext>
            </a:extLst>
          </p:cNvPr>
          <p:cNvSpPr>
            <a:spLocks noGrp="1"/>
          </p:cNvSpPr>
          <p:nvPr>
            <p:ph type="sldNum" sz="quarter" idx="10"/>
          </p:nvPr>
        </p:nvSpPr>
        <p:spPr/>
        <p:txBody>
          <a:bodyPr/>
          <a:lstStyle/>
          <a:p>
            <a:pPr>
              <a:defRPr/>
            </a:pPr>
            <a:fld id="{FDFFBD21-F0E1-44D5-A018-A3C72EA1C77F}" type="slidenum">
              <a:rPr lang="en-US" altLang="ja-JP" smtClean="0"/>
              <a:pPr>
                <a:defRPr/>
              </a:pPr>
              <a:t>5</a:t>
            </a:fld>
            <a:endParaRPr lang="en-US" altLang="ja-JP"/>
          </a:p>
        </p:txBody>
      </p:sp>
      <p:pic>
        <p:nvPicPr>
          <p:cNvPr id="6146" name="Picture 2" descr="SLAM – MRPT">
            <a:extLst>
              <a:ext uri="{FF2B5EF4-FFF2-40B4-BE49-F238E27FC236}">
                <a16:creationId xmlns:a16="http://schemas.microsoft.com/office/drawing/2014/main" id="{DB26DC62-898B-4AB0-936C-A77E8D373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719" y="4323070"/>
            <a:ext cx="3611893" cy="2031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E6E0ED5C-566E-482B-9047-20F41CD6D4D0}"/>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ライブラリ</a:t>
            </a:r>
          </a:p>
        </p:txBody>
      </p:sp>
    </p:spTree>
    <p:extLst>
      <p:ext uri="{BB962C8B-B14F-4D97-AF65-F5344CB8AC3E}">
        <p14:creationId xmlns:p14="http://schemas.microsoft.com/office/powerpoint/2010/main" val="260415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4519845" cy="5749344"/>
          </a:xfrm>
        </p:spPr>
        <p:txBody>
          <a:bodyPr/>
          <a:lstStyle/>
          <a:p>
            <a:r>
              <a:rPr kumimoji="1" lang="en-US" altLang="ja-JP" sz="2800" dirty="0"/>
              <a:t>LiDAR</a:t>
            </a:r>
          </a:p>
          <a:p>
            <a:pPr lvl="1"/>
            <a:r>
              <a:rPr lang="ja-JP" altLang="en-US" sz="2400" dirty="0"/>
              <a:t>レーザー測距センサ</a:t>
            </a:r>
            <a:endParaRPr lang="en-US" altLang="ja-JP" sz="2400" dirty="0"/>
          </a:p>
          <a:p>
            <a:pPr lvl="1"/>
            <a:r>
              <a:rPr kumimoji="1" lang="ja-JP" altLang="en-US" sz="2400" dirty="0"/>
              <a:t>レーザ</a:t>
            </a:r>
            <a:r>
              <a:rPr lang="ja-JP" altLang="en-US" sz="2400" dirty="0"/>
              <a:t>光を発し対象物までの距離を測定反るセンタ</a:t>
            </a:r>
            <a:endParaRPr lang="en-US" altLang="ja-JP" sz="2400" dirty="0"/>
          </a:p>
          <a:p>
            <a:pPr lvl="1"/>
            <a:r>
              <a:rPr lang="en-US" altLang="ja-JP" sz="2400" dirty="0" err="1"/>
              <a:t>RasPiMouse</a:t>
            </a:r>
            <a:r>
              <a:rPr lang="ja-JP" altLang="en-US" sz="2400" dirty="0"/>
              <a:t>に搭載しているものは、全方向、</a:t>
            </a:r>
            <a:r>
              <a:rPr lang="en-US" altLang="ja-JP" sz="2400" dirty="0"/>
              <a:t>2</a:t>
            </a:r>
            <a:r>
              <a:rPr lang="ja-JP" altLang="en-US" sz="2400" dirty="0"/>
              <a:t>次元的に計測可能</a:t>
            </a:r>
            <a:endParaRPr lang="en-US" altLang="ja-JP" sz="2400" dirty="0"/>
          </a:p>
          <a:p>
            <a:pPr lvl="1"/>
            <a:endParaRPr lang="en-US" altLang="ja-JP" sz="2400" dirty="0"/>
          </a:p>
          <a:p>
            <a:r>
              <a:rPr lang="en-US" altLang="ja-JP" sz="2000" dirty="0"/>
              <a:t>※</a:t>
            </a:r>
            <a:r>
              <a:rPr lang="ja-JP" altLang="en-US" sz="2000" dirty="0"/>
              <a:t>小さなチャック付き袋に、</a:t>
            </a:r>
            <a:r>
              <a:rPr lang="en-US" altLang="ja-JP" sz="2000" dirty="0"/>
              <a:t>LiDAR</a:t>
            </a:r>
            <a:r>
              <a:rPr lang="ja-JP" altLang="en-US" sz="2000" dirty="0"/>
              <a:t>固定用ねじが</a:t>
            </a:r>
            <a:r>
              <a:rPr lang="en-US" altLang="ja-JP" sz="2000" dirty="0"/>
              <a:t>2</a:t>
            </a:r>
            <a:r>
              <a:rPr lang="ja-JP" altLang="en-US" sz="2000" dirty="0"/>
              <a:t>本入っていますので走らせるとき固定してください。</a:t>
            </a:r>
            <a:endParaRPr lang="en-US" altLang="ja-JP" sz="2000" dirty="0"/>
          </a:p>
          <a:p>
            <a:r>
              <a:rPr lang="ja-JP" altLang="en-US" sz="2000" dirty="0"/>
              <a:t>無くさないよう注意してください</a:t>
            </a:r>
            <a:endParaRPr lang="en-US" altLang="ja-JP" sz="20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6</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135" y="179749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0847FEA-3F87-45B1-9D04-202140D1BC2D}"/>
              </a:ext>
            </a:extLst>
          </p:cNvPr>
          <p:cNvSpPr txBox="1"/>
          <p:nvPr/>
        </p:nvSpPr>
        <p:spPr>
          <a:xfrm>
            <a:off x="5292080" y="1223722"/>
            <a:ext cx="3746538" cy="707886"/>
          </a:xfrm>
          <a:prstGeom prst="rect">
            <a:avLst/>
          </a:prstGeom>
          <a:noFill/>
        </p:spPr>
        <p:txBody>
          <a:bodyPr wrap="none" rtlCol="0">
            <a:spAutoFit/>
          </a:bodyPr>
          <a:lstStyle/>
          <a:p>
            <a:r>
              <a:rPr lang="en-US" altLang="ja-JP" sz="2400" dirty="0"/>
              <a:t>LiDAR</a:t>
            </a:r>
          </a:p>
          <a:p>
            <a:r>
              <a:rPr lang="en-US" altLang="ja-JP" sz="1600" dirty="0"/>
              <a:t>=Laser Imaging Detection and Ranging</a:t>
            </a:r>
            <a:endParaRPr kumimoji="1" lang="ja-JP" altLang="en-US" sz="1600" dirty="0"/>
          </a:p>
        </p:txBody>
      </p:sp>
      <p:sp>
        <p:nvSpPr>
          <p:cNvPr id="9" name="矢印: 下 8">
            <a:extLst>
              <a:ext uri="{FF2B5EF4-FFF2-40B4-BE49-F238E27FC236}">
                <a16:creationId xmlns:a16="http://schemas.microsoft.com/office/drawing/2014/main" id="{7DDED332-FF86-47E1-9D49-02C4D23945FC}"/>
              </a:ext>
            </a:extLst>
          </p:cNvPr>
          <p:cNvSpPr/>
          <p:nvPr/>
        </p:nvSpPr>
        <p:spPr>
          <a:xfrm rot="19953834">
            <a:off x="6222152" y="1942061"/>
            <a:ext cx="360040" cy="6978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搭載版</a:t>
            </a:r>
            <a:r>
              <a:rPr lang="en-US" altLang="ja-JP" kern="0" dirty="0" err="1">
                <a:solidFill>
                  <a:srgbClr val="5F5F5F"/>
                </a:solidFill>
              </a:rPr>
              <a:t>RaspberryPi</a:t>
            </a:r>
            <a:r>
              <a:rPr lang="ja-JP" altLang="en-US" kern="0" dirty="0">
                <a:solidFill>
                  <a:srgbClr val="5F5F5F"/>
                </a:solidFill>
              </a:rPr>
              <a:t>マウス</a:t>
            </a:r>
            <a:endParaRPr lang="en-US" altLang="ja-JP" kern="0" dirty="0">
              <a:solidFill>
                <a:srgbClr val="5F5F5F"/>
              </a:solidFill>
            </a:endParaRPr>
          </a:p>
        </p:txBody>
      </p:sp>
    </p:spTree>
    <p:extLst>
      <p:ext uri="{BB962C8B-B14F-4D97-AF65-F5344CB8AC3E}">
        <p14:creationId xmlns:p14="http://schemas.microsoft.com/office/powerpoint/2010/main" val="100754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以下の部品を組み立てます。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pPr marL="0" indent="0">
              <a:buNone/>
            </a:pPr>
            <a:endParaRPr lang="en-US" altLang="ja-JP" sz="2800" dirty="0"/>
          </a:p>
          <a:p>
            <a:r>
              <a:rPr lang="ja-JP" altLang="en-US" sz="2800" dirty="0"/>
              <a:t>一旦</a:t>
            </a:r>
            <a:r>
              <a:rPr lang="en-US" altLang="ja-JP" sz="2800" dirty="0"/>
              <a:t>Raspberry Pi</a:t>
            </a:r>
            <a:r>
              <a:rPr lang="ja-JP" altLang="en-US" sz="2800" dirty="0"/>
              <a:t>をシャットダウンしてバッテリー</a:t>
            </a:r>
            <a:r>
              <a:rPr lang="en-US" altLang="ja-JP" sz="2800" dirty="0"/>
              <a:t>(</a:t>
            </a:r>
            <a:r>
              <a:rPr lang="ja-JP" altLang="en-US" sz="2800" dirty="0"/>
              <a:t>もしくは電源ケーブル</a:t>
            </a:r>
            <a:r>
              <a:rPr lang="en-US" altLang="ja-JP" sz="2800" dirty="0"/>
              <a:t>)</a:t>
            </a:r>
            <a:r>
              <a:rPr lang="ja-JP" altLang="en-US" sz="2800" dirty="0"/>
              <a:t>を取り外した状態で作業してください</a:t>
            </a:r>
            <a:endParaRPr lang="en-US" altLang="ja-JP" sz="2800" dirty="0"/>
          </a:p>
          <a:p>
            <a:pPr lvl="1"/>
            <a:r>
              <a:rPr lang="en-US" altLang="ja-JP" sz="2400" dirty="0" err="1"/>
              <a:t>RaspberryPi</a:t>
            </a:r>
            <a:r>
              <a:rPr lang="ja-JP" altLang="en-US" sz="2400" dirty="0"/>
              <a:t>のシャットダウンは真ん中のボタンを</a:t>
            </a:r>
            <a:r>
              <a:rPr lang="en-US" altLang="ja-JP" sz="2400" dirty="0"/>
              <a:t>3</a:t>
            </a:r>
            <a:r>
              <a:rPr lang="ja-JP" altLang="en-US" sz="2400" dirty="0"/>
              <a:t>秒ほど押して</a:t>
            </a:r>
            <a:r>
              <a:rPr lang="en-US" altLang="ja-JP" sz="2400" dirty="0"/>
              <a:t>30</a:t>
            </a:r>
            <a:r>
              <a:rPr lang="ja-JP" altLang="en-US" sz="2400" dirty="0"/>
              <a:t>秒ほど待つ。その後スイッチをオフにする。</a:t>
            </a:r>
            <a:endParaRPr lang="en-US" altLang="ja-JP" sz="2400" dirty="0"/>
          </a:p>
        </p:txBody>
      </p:sp>
      <p:pic>
        <p:nvPicPr>
          <p:cNvPr id="20" name="図 19">
            <a:extLst>
              <a:ext uri="{FF2B5EF4-FFF2-40B4-BE49-F238E27FC236}">
                <a16:creationId xmlns:a16="http://schemas.microsoft.com/office/drawing/2014/main" id="{D1546188-BFED-4102-A184-189919BF6D57}"/>
              </a:ext>
            </a:extLst>
          </p:cNvPr>
          <p:cNvPicPr>
            <a:picLocks noChangeAspect="1"/>
          </p:cNvPicPr>
          <p:nvPr/>
        </p:nvPicPr>
        <p:blipFill>
          <a:blip r:embed="rId2"/>
          <a:stretch>
            <a:fillRect/>
          </a:stretch>
        </p:blipFill>
        <p:spPr>
          <a:xfrm>
            <a:off x="2589636" y="1763567"/>
            <a:ext cx="5485714" cy="2742857"/>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sp>
        <p:nvSpPr>
          <p:cNvPr id="5" name="正方形/長方形 4">
            <a:extLst>
              <a:ext uri="{FF2B5EF4-FFF2-40B4-BE49-F238E27FC236}">
                <a16:creationId xmlns:a16="http://schemas.microsoft.com/office/drawing/2014/main" id="{52F88925-AEDA-4077-B964-E0FAA5B22CA4}"/>
              </a:ext>
            </a:extLst>
          </p:cNvPr>
          <p:cNvSpPr/>
          <p:nvPr/>
        </p:nvSpPr>
        <p:spPr>
          <a:xfrm>
            <a:off x="2255421" y="4149080"/>
            <a:ext cx="133905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タッピングビス</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63282EC-F7EB-4D82-A4D4-27C5C9126D14}"/>
              </a:ext>
            </a:extLst>
          </p:cNvPr>
          <p:cNvSpPr/>
          <p:nvPr/>
        </p:nvSpPr>
        <p:spPr>
          <a:xfrm>
            <a:off x="4006280" y="4139355"/>
            <a:ext cx="182586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Raspberry</a:t>
            </a:r>
            <a:r>
              <a:rPr lang="ja-JP" altLang="en-US" dirty="0">
                <a:solidFill>
                  <a:schemeClr val="tx1"/>
                </a:solidFill>
              </a:rPr>
              <a:t> </a:t>
            </a:r>
            <a:r>
              <a:rPr lang="en-US" altLang="ja-JP" dirty="0">
                <a:solidFill>
                  <a:schemeClr val="tx1"/>
                </a:solidFill>
              </a:rPr>
              <a:t>Pi</a:t>
            </a:r>
            <a:r>
              <a:rPr lang="ja-JP" altLang="en-US" dirty="0">
                <a:solidFill>
                  <a:schemeClr val="tx1"/>
                </a:solidFill>
              </a:rPr>
              <a:t>マウス</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A2B860C4-D307-40D4-BEB5-1B913DC93CF1}"/>
              </a:ext>
            </a:extLst>
          </p:cNvPr>
          <p:cNvSpPr/>
          <p:nvPr/>
        </p:nvSpPr>
        <p:spPr>
          <a:xfrm>
            <a:off x="6655748" y="4144415"/>
            <a:ext cx="73201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LiDAR</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7759CF8E-6A4E-4DC9-B6D3-2DFB308AB4EF}"/>
              </a:ext>
            </a:extLst>
          </p:cNvPr>
          <p:cNvSpPr/>
          <p:nvPr/>
        </p:nvSpPr>
        <p:spPr>
          <a:xfrm>
            <a:off x="2872905" y="3564015"/>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21833497-93EB-4F67-923B-7AF8AC9F5BFC}"/>
              </a:ext>
            </a:extLst>
          </p:cNvPr>
          <p:cNvCxnSpPr>
            <a:cxnSpLocks/>
          </p:cNvCxnSpPr>
          <p:nvPr/>
        </p:nvCxnSpPr>
        <p:spPr>
          <a:xfrm flipH="1" flipV="1">
            <a:off x="2356617" y="1791525"/>
            <a:ext cx="876328" cy="17724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C3DE764-E542-4E98-ACAA-A807677EBB91}"/>
              </a:ext>
            </a:extLst>
          </p:cNvPr>
          <p:cNvCxnSpPr>
            <a:cxnSpLocks/>
          </p:cNvCxnSpPr>
          <p:nvPr/>
        </p:nvCxnSpPr>
        <p:spPr>
          <a:xfrm flipH="1" flipV="1">
            <a:off x="971600" y="3352817"/>
            <a:ext cx="1901305" cy="571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6B394373-00E6-4CF9-8DB9-CA4392BB3180}"/>
              </a:ext>
            </a:extLst>
          </p:cNvPr>
          <p:cNvPicPr>
            <a:picLocks noChangeAspect="1"/>
          </p:cNvPicPr>
          <p:nvPr/>
        </p:nvPicPr>
        <p:blipFill>
          <a:blip r:embed="rId3"/>
          <a:stretch>
            <a:fillRect/>
          </a:stretch>
        </p:blipFill>
        <p:spPr>
          <a:xfrm>
            <a:off x="971600" y="1791525"/>
            <a:ext cx="1385017" cy="1561292"/>
          </a:xfrm>
          <a:prstGeom prst="rect">
            <a:avLst/>
          </a:prstGeom>
        </p:spPr>
      </p:pic>
    </p:spTree>
    <p:extLst>
      <p:ext uri="{BB962C8B-B14F-4D97-AF65-F5344CB8AC3E}">
        <p14:creationId xmlns:p14="http://schemas.microsoft.com/office/powerpoint/2010/main" val="246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マウス底面のねじをはずす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スペーサーを回して外す</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8</a:t>
            </a:fld>
            <a:endParaRPr lang="en-US" altLang="ja-JP"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9" name="図 18">
            <a:extLst>
              <a:ext uri="{FF2B5EF4-FFF2-40B4-BE49-F238E27FC236}">
                <a16:creationId xmlns:a16="http://schemas.microsoft.com/office/drawing/2014/main" id="{1AFE0DDF-E02A-4F78-82D9-1810FCEB7CEF}"/>
              </a:ext>
            </a:extLst>
          </p:cNvPr>
          <p:cNvPicPr>
            <a:picLocks noChangeAspect="1"/>
          </p:cNvPicPr>
          <p:nvPr/>
        </p:nvPicPr>
        <p:blipFill>
          <a:blip r:embed="rId2"/>
          <a:stretch>
            <a:fillRect/>
          </a:stretch>
        </p:blipFill>
        <p:spPr>
          <a:xfrm>
            <a:off x="1012382" y="1866434"/>
            <a:ext cx="3188859" cy="2668363"/>
          </a:xfrm>
          <a:prstGeom prst="rect">
            <a:avLst/>
          </a:prstGeom>
        </p:spPr>
      </p:pic>
      <p:sp>
        <p:nvSpPr>
          <p:cNvPr id="7" name="楕円 6">
            <a:extLst>
              <a:ext uri="{FF2B5EF4-FFF2-40B4-BE49-F238E27FC236}">
                <a16:creationId xmlns:a16="http://schemas.microsoft.com/office/drawing/2014/main" id="{4FFE98EA-27CA-42AE-9134-A1F2F98CDBFB}"/>
              </a:ext>
            </a:extLst>
          </p:cNvPr>
          <p:cNvSpPr/>
          <p:nvPr/>
        </p:nvSpPr>
        <p:spPr>
          <a:xfrm>
            <a:off x="1806470" y="24161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16DC7B1-BBA0-4756-BC7C-E9208C8266B7}"/>
              </a:ext>
            </a:extLst>
          </p:cNvPr>
          <p:cNvSpPr/>
          <p:nvPr/>
        </p:nvSpPr>
        <p:spPr>
          <a:xfrm>
            <a:off x="1736685" y="3549114"/>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D74789B-368D-478C-B3FA-1CE2F76BE6E1}"/>
              </a:ext>
            </a:extLst>
          </p:cNvPr>
          <p:cNvSpPr/>
          <p:nvPr/>
        </p:nvSpPr>
        <p:spPr>
          <a:xfrm>
            <a:off x="3221850" y="356762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1513FC6-8CFA-453D-A14E-45A43E8E446B}"/>
              </a:ext>
            </a:extLst>
          </p:cNvPr>
          <p:cNvSpPr/>
          <p:nvPr/>
        </p:nvSpPr>
        <p:spPr>
          <a:xfrm>
            <a:off x="3176845" y="24005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803614FC-55D4-4E10-AF7B-07407AC5DC60}"/>
              </a:ext>
            </a:extLst>
          </p:cNvPr>
          <p:cNvPicPr>
            <a:picLocks noChangeAspect="1"/>
          </p:cNvPicPr>
          <p:nvPr/>
        </p:nvPicPr>
        <p:blipFill>
          <a:blip r:embed="rId3"/>
          <a:stretch>
            <a:fillRect/>
          </a:stretch>
        </p:blipFill>
        <p:spPr>
          <a:xfrm>
            <a:off x="5787136" y="1831191"/>
            <a:ext cx="2948871" cy="2211654"/>
          </a:xfrm>
          <a:prstGeom prst="rect">
            <a:avLst/>
          </a:prstGeom>
        </p:spPr>
      </p:pic>
      <p:sp>
        <p:nvSpPr>
          <p:cNvPr id="18" name="吹き出し: 四角形 17">
            <a:extLst>
              <a:ext uri="{FF2B5EF4-FFF2-40B4-BE49-F238E27FC236}">
                <a16:creationId xmlns:a16="http://schemas.microsoft.com/office/drawing/2014/main" id="{52FC61BF-F2F4-4930-9273-A58F3FCA0B71}"/>
              </a:ext>
            </a:extLst>
          </p:cNvPr>
          <p:cNvSpPr/>
          <p:nvPr/>
        </p:nvSpPr>
        <p:spPr>
          <a:xfrm>
            <a:off x="5787136" y="4021152"/>
            <a:ext cx="3209228"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基盤部分をフレームごとずらす</a:t>
            </a:r>
            <a:endParaRPr kumimoji="1" lang="ja-JP" altLang="en-US" sz="1800" dirty="0">
              <a:solidFill>
                <a:schemeClr val="tx1"/>
              </a:solidFill>
            </a:endParaRPr>
          </a:p>
        </p:txBody>
      </p:sp>
      <p:pic>
        <p:nvPicPr>
          <p:cNvPr id="21" name="図 20">
            <a:extLst>
              <a:ext uri="{FF2B5EF4-FFF2-40B4-BE49-F238E27FC236}">
                <a16:creationId xmlns:a16="http://schemas.microsoft.com/office/drawing/2014/main" id="{827B48BF-E33D-4307-8654-D9B9D59CF469}"/>
              </a:ext>
            </a:extLst>
          </p:cNvPr>
          <p:cNvPicPr>
            <a:picLocks noChangeAspect="1"/>
          </p:cNvPicPr>
          <p:nvPr/>
        </p:nvPicPr>
        <p:blipFill>
          <a:blip r:embed="rId4"/>
          <a:stretch>
            <a:fillRect/>
          </a:stretch>
        </p:blipFill>
        <p:spPr>
          <a:xfrm>
            <a:off x="4617005" y="4822509"/>
            <a:ext cx="2948871" cy="1936861"/>
          </a:xfrm>
          <a:prstGeom prst="rect">
            <a:avLst/>
          </a:prstGeom>
        </p:spPr>
      </p:pic>
      <p:sp>
        <p:nvSpPr>
          <p:cNvPr id="16" name="楕円 15">
            <a:extLst>
              <a:ext uri="{FF2B5EF4-FFF2-40B4-BE49-F238E27FC236}">
                <a16:creationId xmlns:a16="http://schemas.microsoft.com/office/drawing/2014/main" id="{4F3F1005-82E0-4B16-8214-EDC5805D898B}"/>
              </a:ext>
            </a:extLst>
          </p:cNvPr>
          <p:cNvSpPr/>
          <p:nvPr/>
        </p:nvSpPr>
        <p:spPr>
          <a:xfrm>
            <a:off x="5050112" y="5000507"/>
            <a:ext cx="514547"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D43C0B9-2BB7-4BEA-9E16-A9E86F28B4CB}"/>
              </a:ext>
            </a:extLst>
          </p:cNvPr>
          <p:cNvSpPr/>
          <p:nvPr/>
        </p:nvSpPr>
        <p:spPr>
          <a:xfrm>
            <a:off x="6684772" y="5098357"/>
            <a:ext cx="944980"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634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ja-JP" altLang="en-US" sz="2800" dirty="0"/>
              <a:t>センサ基盤をはずす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1" name="図 10">
            <a:extLst>
              <a:ext uri="{FF2B5EF4-FFF2-40B4-BE49-F238E27FC236}">
                <a16:creationId xmlns:a16="http://schemas.microsoft.com/office/drawing/2014/main" id="{D45F17B9-AB75-417B-83FA-545E6E10613A}"/>
              </a:ext>
            </a:extLst>
          </p:cNvPr>
          <p:cNvPicPr>
            <a:picLocks noChangeAspect="1"/>
          </p:cNvPicPr>
          <p:nvPr/>
        </p:nvPicPr>
        <p:blipFill>
          <a:blip r:embed="rId2"/>
          <a:stretch>
            <a:fillRect/>
          </a:stretch>
        </p:blipFill>
        <p:spPr>
          <a:xfrm>
            <a:off x="276682" y="1790945"/>
            <a:ext cx="3772263" cy="2829197"/>
          </a:xfrm>
          <a:prstGeom prst="rect">
            <a:avLst/>
          </a:prstGeom>
        </p:spPr>
      </p:pic>
      <p:sp>
        <p:nvSpPr>
          <p:cNvPr id="19" name="楕円 18">
            <a:extLst>
              <a:ext uri="{FF2B5EF4-FFF2-40B4-BE49-F238E27FC236}">
                <a16:creationId xmlns:a16="http://schemas.microsoft.com/office/drawing/2014/main" id="{1C8E6B71-D2CE-4173-90B5-0E33AA1A435E}"/>
              </a:ext>
            </a:extLst>
          </p:cNvPr>
          <p:cNvSpPr/>
          <p:nvPr/>
        </p:nvSpPr>
        <p:spPr>
          <a:xfrm>
            <a:off x="2231740" y="1808820"/>
            <a:ext cx="1428171" cy="292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4B769FC-B3F3-4623-AF8C-2ED9D7462792}"/>
              </a:ext>
            </a:extLst>
          </p:cNvPr>
          <p:cNvPicPr>
            <a:picLocks noChangeAspect="1"/>
          </p:cNvPicPr>
          <p:nvPr/>
        </p:nvPicPr>
        <p:blipFill>
          <a:blip r:embed="rId3"/>
          <a:stretch>
            <a:fillRect/>
          </a:stretch>
        </p:blipFill>
        <p:spPr>
          <a:xfrm>
            <a:off x="4280317" y="2061958"/>
            <a:ext cx="4678274" cy="1997112"/>
          </a:xfrm>
          <a:prstGeom prst="rect">
            <a:avLst/>
          </a:prstGeom>
        </p:spPr>
      </p:pic>
    </p:spTree>
    <p:extLst>
      <p:ext uri="{BB962C8B-B14F-4D97-AF65-F5344CB8AC3E}">
        <p14:creationId xmlns:p14="http://schemas.microsoft.com/office/powerpoint/2010/main" val="296833"/>
      </p:ext>
    </p:extLst>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43132</TotalTime>
  <Words>1474</Words>
  <Application>Microsoft Office PowerPoint</Application>
  <PresentationFormat>画面に合わせる (4:3)</PresentationFormat>
  <Paragraphs>334</Paragraphs>
  <Slides>32</Slides>
  <Notes>2</Notes>
  <HiddenSlides>0</HiddenSlides>
  <MMClips>2</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37" baseType="lpstr">
      <vt:lpstr>ＭＳ Ｐゴシック</vt:lpstr>
      <vt:lpstr>メイリオ</vt:lpstr>
      <vt:lpstr>Arial</vt:lpstr>
      <vt:lpstr>aist-1e</vt:lpstr>
      <vt:lpstr>Corel DESIGNER</vt:lpstr>
      <vt:lpstr>SLAM実習</vt:lpstr>
      <vt:lpstr>資料</vt:lpstr>
      <vt:lpstr>移動ロボットの制御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地図作成実習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ナビゲーション実習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1337</cp:revision>
  <cp:lastPrinted>2019-05-31T00:39:06Z</cp:lastPrinted>
  <dcterms:created xsi:type="dcterms:W3CDTF">2005-10-20T13:06:43Z</dcterms:created>
  <dcterms:modified xsi:type="dcterms:W3CDTF">2021-09-27T08:29:55Z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2021-05-13T06:03:50.9513034Z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f9002529-4af3-46f9-b6d5-f255c0eb59c8</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